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0" r:id="rId4"/>
    <p:sldId id="272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0"/>
    <p:restoredTop sz="94643"/>
  </p:normalViewPr>
  <p:slideViewPr>
    <p:cSldViewPr snapToGrid="0" snapToObjects="1">
      <p:cViewPr varScale="1">
        <p:scale>
          <a:sx n="95" d="100"/>
          <a:sy n="95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E7950FA-2093-454A-AC21-0AC85AC0E047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77786-2AF9-834C-89D1-D650D1D03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2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7950FA-2093-454A-AC21-0AC85AC0E047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77786-2AF9-834C-89D1-D650D1D03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5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7950FA-2093-454A-AC21-0AC85AC0E047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77786-2AF9-834C-89D1-D650D1D03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7950FA-2093-454A-AC21-0AC85AC0E047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77786-2AF9-834C-89D1-D650D1D03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7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E7950FA-2093-454A-AC21-0AC85AC0E047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77786-2AF9-834C-89D1-D650D1D03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7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7950FA-2093-454A-AC21-0AC85AC0E047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77786-2AF9-834C-89D1-D650D1D03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7950FA-2093-454A-AC21-0AC85AC0E047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77786-2AF9-834C-89D1-D650D1D03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2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7950FA-2093-454A-AC21-0AC85AC0E047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77786-2AF9-834C-89D1-D650D1D03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8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7950FA-2093-454A-AC21-0AC85AC0E047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77786-2AF9-834C-89D1-D650D1D03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0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7950FA-2093-454A-AC21-0AC85AC0E047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8777786-2AF9-834C-89D1-D650D1D03C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149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E7950FA-2093-454A-AC21-0AC85AC0E047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77786-2AF9-834C-89D1-D650D1D03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0E7950FA-2093-454A-AC21-0AC85AC0E047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8777786-2AF9-834C-89D1-D650D1D03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79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raperpark.canyonsdistrict.org/scc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358B-4691-B144-97D8-A973A52CAF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0F91C-AC62-784E-930A-F7265BE7E3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10/25/18</a:t>
            </a:r>
          </a:p>
        </p:txBody>
      </p:sp>
    </p:spTree>
    <p:extLst>
      <p:ext uri="{BB962C8B-B14F-4D97-AF65-F5344CB8AC3E}">
        <p14:creationId xmlns:p14="http://schemas.microsoft.com/office/powerpoint/2010/main" val="314273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A04E-4435-6845-B27F-240A700E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&amp; Approve </a:t>
            </a:r>
            <a:r>
              <a:rPr lang="en-US" dirty="0" err="1"/>
              <a:t>LandTrust</a:t>
            </a:r>
            <a:br>
              <a:rPr lang="en-US" dirty="0"/>
            </a:br>
            <a:r>
              <a:rPr lang="en-US" sz="2000" dirty="0"/>
              <a:t>Mary Anderson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758E18-8358-B84B-B490-406246606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070" y="2014194"/>
            <a:ext cx="11470341" cy="450557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B6615E-6BB1-4A48-9051-045110C1705C}"/>
              </a:ext>
            </a:extLst>
          </p:cNvPr>
          <p:cNvSpPr txBox="1"/>
          <p:nvPr/>
        </p:nvSpPr>
        <p:spPr>
          <a:xfrm>
            <a:off x="3133165" y="2111189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243658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A04E-4435-6845-B27F-240A700E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&amp; Approve </a:t>
            </a:r>
            <a:r>
              <a:rPr lang="en-US" dirty="0" err="1"/>
              <a:t>LandTrust</a:t>
            </a:r>
            <a:br>
              <a:rPr lang="en-US" dirty="0"/>
            </a:br>
            <a:r>
              <a:rPr lang="en-US" sz="2000" dirty="0"/>
              <a:t>Mary Anderson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B3C47-8BC3-2446-B735-AE745A50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27177"/>
          </a:xfrm>
        </p:spPr>
        <p:txBody>
          <a:bodyPr/>
          <a:lstStyle/>
          <a:p>
            <a:r>
              <a:rPr lang="en-US" dirty="0"/>
              <a:t>WRITING</a:t>
            </a:r>
          </a:p>
          <a:p>
            <a:pPr lvl="1"/>
            <a:r>
              <a:rPr lang="en-US" b="1" dirty="0"/>
              <a:t>Goal: </a:t>
            </a:r>
            <a:r>
              <a:rPr lang="en-US" dirty="0"/>
              <a:t>at least 68% of our students will be proficient on the Language Arts SAGE in 2017-2018.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Before and after measurements: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6th grade</a:t>
            </a:r>
            <a:r>
              <a:rPr lang="en-US" dirty="0"/>
              <a:t> improved in thesis, evidence, and elaboration</a:t>
            </a:r>
          </a:p>
          <a:p>
            <a:pPr lvl="2"/>
            <a:r>
              <a:rPr lang="en-US" dirty="0"/>
              <a:t>By the end of the year, </a:t>
            </a:r>
            <a:r>
              <a:rPr lang="en-US" b="1" dirty="0"/>
              <a:t>74%</a:t>
            </a:r>
            <a:r>
              <a:rPr lang="en-US" dirty="0"/>
              <a:t> of 6th graders were proficient on </a:t>
            </a:r>
            <a:r>
              <a:rPr lang="en-US" b="1" dirty="0"/>
              <a:t>thesis</a:t>
            </a:r>
            <a:r>
              <a:rPr lang="en-US" dirty="0"/>
              <a:t>, according to the last ELA District Wide Standards Based Assessment (DWSBA). </a:t>
            </a:r>
          </a:p>
          <a:p>
            <a:pPr lvl="2"/>
            <a:r>
              <a:rPr lang="en-US" dirty="0"/>
              <a:t>For </a:t>
            </a:r>
            <a:r>
              <a:rPr lang="en-US" b="1" dirty="0"/>
              <a:t>evidence</a:t>
            </a:r>
            <a:r>
              <a:rPr lang="en-US" dirty="0"/>
              <a:t>, 2% of 6th graders were proficient at the beginning of the year. At the end of the year, this number had increased to </a:t>
            </a:r>
            <a:r>
              <a:rPr lang="en-US" b="1" dirty="0"/>
              <a:t>86%. </a:t>
            </a:r>
          </a:p>
          <a:p>
            <a:pPr lvl="2"/>
            <a:r>
              <a:rPr lang="en-US" dirty="0"/>
              <a:t>For </a:t>
            </a:r>
            <a:r>
              <a:rPr lang="en-US" b="1" dirty="0"/>
              <a:t>elaboration</a:t>
            </a:r>
            <a:r>
              <a:rPr lang="en-US" dirty="0"/>
              <a:t>, at the beginning of the year, 3% of 6th graders were showing proficiency, which increased to </a:t>
            </a:r>
            <a:r>
              <a:rPr lang="en-US" b="1" dirty="0"/>
              <a:t>56%</a:t>
            </a:r>
            <a:r>
              <a:rPr lang="en-US" dirty="0"/>
              <a:t> at the end of the year.</a:t>
            </a:r>
          </a:p>
        </p:txBody>
      </p:sp>
    </p:spTree>
    <p:extLst>
      <p:ext uri="{BB962C8B-B14F-4D97-AF65-F5344CB8AC3E}">
        <p14:creationId xmlns:p14="http://schemas.microsoft.com/office/powerpoint/2010/main" val="12509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A04E-4435-6845-B27F-240A700E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&amp; Approve </a:t>
            </a:r>
            <a:r>
              <a:rPr lang="en-US" dirty="0" err="1"/>
              <a:t>LandTrust</a:t>
            </a:r>
            <a:br>
              <a:rPr lang="en-US" dirty="0"/>
            </a:br>
            <a:r>
              <a:rPr lang="en-US" sz="2000" dirty="0"/>
              <a:t>Mary Anderson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B3C47-8BC3-2446-B735-AE745A50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27177"/>
          </a:xfrm>
        </p:spPr>
        <p:txBody>
          <a:bodyPr/>
          <a:lstStyle/>
          <a:p>
            <a:r>
              <a:rPr lang="en-US" dirty="0"/>
              <a:t>WRITING</a:t>
            </a:r>
          </a:p>
          <a:p>
            <a:pPr lvl="1"/>
            <a:r>
              <a:rPr lang="en-US" b="1" dirty="0"/>
              <a:t>Goal: </a:t>
            </a:r>
            <a:r>
              <a:rPr lang="en-US" dirty="0"/>
              <a:t>at least 68% of our students will be proficient on the Language Arts SAGE in 2017-2018.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Before and after measurements: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7th grade</a:t>
            </a:r>
            <a:r>
              <a:rPr lang="en-US" dirty="0"/>
              <a:t> improved in thesis, evidence, and elaboration</a:t>
            </a:r>
          </a:p>
          <a:p>
            <a:pPr lvl="2"/>
            <a:r>
              <a:rPr lang="en-US" dirty="0"/>
              <a:t>By the end of the year, </a:t>
            </a:r>
            <a:r>
              <a:rPr lang="en-US" b="1" dirty="0"/>
              <a:t>77%</a:t>
            </a:r>
            <a:r>
              <a:rPr lang="en-US" dirty="0"/>
              <a:t> of 7th graders were proficient on </a:t>
            </a:r>
            <a:r>
              <a:rPr lang="en-US" b="1" dirty="0"/>
              <a:t>thesis </a:t>
            </a:r>
          </a:p>
          <a:p>
            <a:pPr lvl="2"/>
            <a:r>
              <a:rPr lang="en-US" dirty="0"/>
              <a:t>For </a:t>
            </a:r>
            <a:r>
              <a:rPr lang="en-US" b="1" dirty="0"/>
              <a:t>evidence</a:t>
            </a:r>
            <a:r>
              <a:rPr lang="en-US" dirty="0"/>
              <a:t>, 69% of 7th graders were proficient at the beginning of the year. At the end of the year, this number had increased to </a:t>
            </a:r>
            <a:r>
              <a:rPr lang="en-US" b="1" dirty="0"/>
              <a:t>78%.</a:t>
            </a:r>
          </a:p>
          <a:p>
            <a:pPr lvl="2"/>
            <a:r>
              <a:rPr lang="en-US" dirty="0"/>
              <a:t>For </a:t>
            </a:r>
            <a:r>
              <a:rPr lang="en-US" b="1" dirty="0"/>
              <a:t>elaboration</a:t>
            </a:r>
            <a:r>
              <a:rPr lang="en-US" dirty="0"/>
              <a:t>, at the beginning of the year, 16% of 7th graders were showing proficiency, which increased to </a:t>
            </a:r>
            <a:r>
              <a:rPr lang="en-US" b="1" dirty="0"/>
              <a:t>79% </a:t>
            </a:r>
            <a:r>
              <a:rPr lang="en-US" dirty="0"/>
              <a:t>at the end of the year.</a:t>
            </a:r>
          </a:p>
        </p:txBody>
      </p:sp>
    </p:spTree>
    <p:extLst>
      <p:ext uri="{BB962C8B-B14F-4D97-AF65-F5344CB8AC3E}">
        <p14:creationId xmlns:p14="http://schemas.microsoft.com/office/powerpoint/2010/main" val="104278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A04E-4435-6845-B27F-240A700E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&amp; Approve </a:t>
            </a:r>
            <a:r>
              <a:rPr lang="en-US" dirty="0" err="1"/>
              <a:t>LandTrust</a:t>
            </a:r>
            <a:br>
              <a:rPr lang="en-US" dirty="0"/>
            </a:br>
            <a:r>
              <a:rPr lang="en-US" sz="2000" dirty="0"/>
              <a:t>Mary Anderson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B3C47-8BC3-2446-B735-AE745A50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27177"/>
          </a:xfrm>
        </p:spPr>
        <p:txBody>
          <a:bodyPr/>
          <a:lstStyle/>
          <a:p>
            <a:r>
              <a:rPr lang="en-US" dirty="0"/>
              <a:t>WRITING</a:t>
            </a:r>
          </a:p>
          <a:p>
            <a:pPr lvl="1"/>
            <a:r>
              <a:rPr lang="en-US" b="1" dirty="0"/>
              <a:t>Goal: </a:t>
            </a:r>
            <a:r>
              <a:rPr lang="en-US" dirty="0"/>
              <a:t>at least 68% of our students will be proficient on the Language Arts SAGE in 2017-2018.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Before and after measurements: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8th grade</a:t>
            </a:r>
            <a:r>
              <a:rPr lang="en-US" dirty="0"/>
              <a:t> improved in thesis, evidence, and elaboration</a:t>
            </a:r>
          </a:p>
          <a:p>
            <a:pPr lvl="2"/>
            <a:r>
              <a:rPr lang="en-US" dirty="0"/>
              <a:t>By the end of the year, </a:t>
            </a:r>
            <a:r>
              <a:rPr lang="en-US" b="1" dirty="0"/>
              <a:t>89%</a:t>
            </a:r>
            <a:r>
              <a:rPr lang="en-US" dirty="0"/>
              <a:t> of 8th graders were proficient on </a:t>
            </a:r>
            <a:r>
              <a:rPr lang="en-US" b="1" dirty="0"/>
              <a:t>thesis</a:t>
            </a:r>
            <a:r>
              <a:rPr lang="en-US" dirty="0"/>
              <a:t>, according to the last ELA District Wide Standards Based Assessment (DWSBA). </a:t>
            </a:r>
          </a:p>
          <a:p>
            <a:pPr lvl="2"/>
            <a:r>
              <a:rPr lang="en-US" dirty="0"/>
              <a:t>For </a:t>
            </a:r>
            <a:r>
              <a:rPr lang="en-US" b="1" dirty="0"/>
              <a:t>evidence</a:t>
            </a:r>
            <a:r>
              <a:rPr lang="en-US" dirty="0"/>
              <a:t>, 22% of 8th graders were proficient at the beginning of the year. At the end of the year, this number had increased to </a:t>
            </a:r>
            <a:r>
              <a:rPr lang="en-US" b="1" dirty="0"/>
              <a:t>85%.</a:t>
            </a:r>
          </a:p>
          <a:p>
            <a:pPr lvl="2"/>
            <a:r>
              <a:rPr lang="en-US" dirty="0"/>
              <a:t>For </a:t>
            </a:r>
            <a:r>
              <a:rPr lang="en-US" b="1" dirty="0"/>
              <a:t>elaboration</a:t>
            </a:r>
            <a:r>
              <a:rPr lang="en-US" dirty="0"/>
              <a:t>, at the beginning of the year, 36% of 8th graders were showing proficiency, which increased to </a:t>
            </a:r>
            <a:r>
              <a:rPr lang="en-US" b="1" dirty="0"/>
              <a:t>87%</a:t>
            </a:r>
            <a:r>
              <a:rPr lang="en-US" dirty="0"/>
              <a:t> at the end of the year.</a:t>
            </a:r>
          </a:p>
        </p:txBody>
      </p:sp>
    </p:spTree>
    <p:extLst>
      <p:ext uri="{BB962C8B-B14F-4D97-AF65-F5344CB8AC3E}">
        <p14:creationId xmlns:p14="http://schemas.microsoft.com/office/powerpoint/2010/main" val="331692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A04E-4435-6845-B27F-240A700E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&amp; Approve </a:t>
            </a:r>
            <a:r>
              <a:rPr lang="en-US" dirty="0" err="1"/>
              <a:t>LandTrust</a:t>
            </a:r>
            <a:br>
              <a:rPr lang="en-US" dirty="0"/>
            </a:br>
            <a:r>
              <a:rPr lang="en-US" sz="2000" dirty="0"/>
              <a:t>Mary Anderson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B3C47-8BC3-2446-B735-AE745A50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27177"/>
          </a:xfrm>
        </p:spPr>
        <p:txBody>
          <a:bodyPr/>
          <a:lstStyle/>
          <a:p>
            <a:r>
              <a:rPr lang="en-US" dirty="0"/>
              <a:t>WRITING</a:t>
            </a:r>
          </a:p>
          <a:p>
            <a:pPr lvl="1"/>
            <a:r>
              <a:rPr lang="en-US" b="1" dirty="0"/>
              <a:t>Goal: </a:t>
            </a:r>
            <a:r>
              <a:rPr lang="en-US" dirty="0"/>
              <a:t>at least 68% of our students will be proficient on the Language Arts SAGE in 2017-2018.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Before and after measurements: </a:t>
            </a:r>
          </a:p>
          <a:p>
            <a:pPr lvl="1"/>
            <a:r>
              <a:rPr lang="en-US" dirty="0"/>
              <a:t>At the end of the year, students took the statewide SAGE ELA test. </a:t>
            </a:r>
            <a:r>
              <a:rPr lang="en-US" b="1" dirty="0"/>
              <a:t>Overal</a:t>
            </a:r>
            <a:r>
              <a:rPr lang="en-US" dirty="0"/>
              <a:t>l, each grade-level increased student proficiency from the 2016-2017 assessment when compared to the 2017-2018 exam. </a:t>
            </a:r>
          </a:p>
          <a:p>
            <a:pPr lvl="2"/>
            <a:r>
              <a:rPr lang="en-US" dirty="0"/>
              <a:t>6th grade increased from 65.1% to 67.4% (+2.3%), </a:t>
            </a:r>
          </a:p>
          <a:p>
            <a:pPr lvl="2"/>
            <a:r>
              <a:rPr lang="en-US" dirty="0"/>
              <a:t>7th grade increased from 63.8% to 68.2% (+4.4%), </a:t>
            </a:r>
          </a:p>
          <a:p>
            <a:pPr lvl="2"/>
            <a:r>
              <a:rPr lang="en-US" dirty="0"/>
              <a:t>8th grade increased from 65.7% to 72.6% (+6.9%).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5625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A04E-4435-6845-B27F-240A700E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&amp; Approve </a:t>
            </a:r>
            <a:r>
              <a:rPr lang="en-US" dirty="0" err="1"/>
              <a:t>LandTrust</a:t>
            </a:r>
            <a:br>
              <a:rPr lang="en-US" dirty="0"/>
            </a:br>
            <a:r>
              <a:rPr lang="en-US" sz="2000" dirty="0"/>
              <a:t>Mary Anderson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2FE16A-BFC7-9949-809D-FEE5663CB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306" y="2014194"/>
            <a:ext cx="11376212" cy="44135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63ACC-2808-E348-B5B4-4C1DD45478CC}"/>
              </a:ext>
            </a:extLst>
          </p:cNvPr>
          <p:cNvSpPr txBox="1"/>
          <p:nvPr/>
        </p:nvSpPr>
        <p:spPr>
          <a:xfrm>
            <a:off x="3550024" y="201706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169092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A04E-4435-6845-B27F-240A700E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9966"/>
            <a:ext cx="10058400" cy="1169894"/>
          </a:xfrm>
        </p:spPr>
        <p:txBody>
          <a:bodyPr>
            <a:normAutofit/>
          </a:bodyPr>
          <a:lstStyle/>
          <a:p>
            <a:r>
              <a:rPr lang="en-US" dirty="0"/>
              <a:t>Review &amp; Approve </a:t>
            </a:r>
            <a:r>
              <a:rPr lang="en-US" dirty="0" err="1"/>
              <a:t>LandTrust</a:t>
            </a:r>
            <a:br>
              <a:rPr lang="en-US" dirty="0"/>
            </a:br>
            <a:r>
              <a:rPr lang="en-US" sz="2000" dirty="0"/>
              <a:t>Mary Anderson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84EC39-89AE-E545-9193-51786766C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307" y="1559860"/>
            <a:ext cx="11362764" cy="4892672"/>
          </a:xfrm>
        </p:spPr>
      </p:pic>
    </p:spTree>
    <p:extLst>
      <p:ext uri="{BB962C8B-B14F-4D97-AF65-F5344CB8AC3E}">
        <p14:creationId xmlns:p14="http://schemas.microsoft.com/office/powerpoint/2010/main" val="2943411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A04E-4435-6845-B27F-240A700E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&amp; Approve </a:t>
            </a:r>
            <a:r>
              <a:rPr lang="en-US" dirty="0" err="1"/>
              <a:t>LandTrust</a:t>
            </a:r>
            <a:br>
              <a:rPr lang="en-US" dirty="0"/>
            </a:br>
            <a:r>
              <a:rPr lang="en-US" sz="2000" dirty="0"/>
              <a:t>Mary Anderson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B3C47-8BC3-2446-B735-AE745A50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27177"/>
          </a:xfrm>
        </p:spPr>
        <p:txBody>
          <a:bodyPr/>
          <a:lstStyle/>
          <a:p>
            <a:r>
              <a:rPr lang="en-US" dirty="0"/>
              <a:t>MOTION to approve the Final Landtrust Report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5915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1F8D-5DFE-9C44-974F-4B3FB0E5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Drills Timeline @ DPMS</a:t>
            </a:r>
            <a:br>
              <a:rPr lang="en-US" dirty="0"/>
            </a:br>
            <a:r>
              <a:rPr lang="en-US" sz="2000" dirty="0"/>
              <a:t>Randall Seltz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6D51E-601D-944C-8BDB-2C8D12A38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11188"/>
            <a:ext cx="10058400" cy="2393577"/>
          </a:xfrm>
        </p:spPr>
        <p:txBody>
          <a:bodyPr/>
          <a:lstStyle/>
          <a:p>
            <a:r>
              <a:rPr lang="en-US" dirty="0"/>
              <a:t>August-September: Fire Drill</a:t>
            </a:r>
          </a:p>
          <a:p>
            <a:r>
              <a:rPr lang="en-US" dirty="0"/>
              <a:t>November: Lockdown and Shelter-in-Place</a:t>
            </a:r>
          </a:p>
          <a:p>
            <a:r>
              <a:rPr lang="en-US" dirty="0"/>
              <a:t>January: Fire Drill</a:t>
            </a:r>
          </a:p>
          <a:p>
            <a:r>
              <a:rPr lang="en-US" dirty="0"/>
              <a:t>April: Earthquake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132E9-9460-CE4E-A5A6-3FD51F0CCA2E}"/>
              </a:ext>
            </a:extLst>
          </p:cNvPr>
          <p:cNvSpPr txBox="1"/>
          <p:nvPr/>
        </p:nvSpPr>
        <p:spPr>
          <a:xfrm>
            <a:off x="1008523" y="4289618"/>
            <a:ext cx="10300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DPMS Safety Committee comprised of teachers, custodian staff, administrators, and Detective Green meet twice a school year to discuss pertinent safety issues.</a:t>
            </a:r>
          </a:p>
          <a:p>
            <a:endParaRPr lang="en-US" dirty="0"/>
          </a:p>
          <a:p>
            <a:r>
              <a:rPr lang="en-US" dirty="0"/>
              <a:t>As issues come up, our administration uses our school resources (such as Detective Green) to address and resolve individual situations.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04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1F8D-5DFE-9C44-974F-4B3FB0E5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Safety - Communication with DPMS Community</a:t>
            </a:r>
            <a:br>
              <a:rPr lang="en-US" dirty="0"/>
            </a:br>
            <a:r>
              <a:rPr lang="en-US" sz="2000" dirty="0"/>
              <a:t>Randall Seltz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6D51E-601D-944C-8BDB-2C8D12A38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662518"/>
            <a:ext cx="10058400" cy="3372522"/>
          </a:xfrm>
        </p:spPr>
        <p:txBody>
          <a:bodyPr>
            <a:normAutofit/>
          </a:bodyPr>
          <a:lstStyle/>
          <a:p>
            <a:r>
              <a:rPr lang="en-US" sz="2400" dirty="0"/>
              <a:t>Randall sends out an email to the community before a drill happens to communicate what will happen and when it will happen.</a:t>
            </a:r>
          </a:p>
          <a:p>
            <a:r>
              <a:rPr lang="en-US" sz="2400" dirty="0"/>
              <a:t>The emails follow the format the Canyons Communication Department uses to communicate with principals and the whole district</a:t>
            </a:r>
          </a:p>
          <a:p>
            <a:r>
              <a:rPr lang="en-US" sz="2400" dirty="0"/>
              <a:t>Teachers are reminded what to do for the drill.</a:t>
            </a:r>
          </a:p>
        </p:txBody>
      </p:sp>
    </p:spTree>
    <p:extLst>
      <p:ext uri="{BB962C8B-B14F-4D97-AF65-F5344CB8AC3E}">
        <p14:creationId xmlns:p14="http://schemas.microsoft.com/office/powerpoint/2010/main" val="272566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2FB0-53F7-D241-BDCC-9B33C45A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Welcome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Heather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BEBA5-9496-7040-9617-3AF51F9E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934928"/>
            <a:ext cx="10058400" cy="3100111"/>
          </a:xfrm>
        </p:spPr>
        <p:txBody>
          <a:bodyPr/>
          <a:lstStyle/>
          <a:p>
            <a:r>
              <a:rPr lang="en-US" dirty="0"/>
              <a:t>Welcome &amp; Reminder of meeting etiquette</a:t>
            </a:r>
          </a:p>
        </p:txBody>
      </p:sp>
    </p:spTree>
    <p:extLst>
      <p:ext uri="{BB962C8B-B14F-4D97-AF65-F5344CB8AC3E}">
        <p14:creationId xmlns:p14="http://schemas.microsoft.com/office/powerpoint/2010/main" val="4087584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E88D-4DBA-1046-A667-2D3D0F69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Safety - Lockdown and Active Shooter Training</a:t>
            </a:r>
            <a:br>
              <a:rPr lang="en-US" dirty="0"/>
            </a:br>
            <a:r>
              <a:rPr lang="en-US" sz="2000" dirty="0"/>
              <a:t>Randall Seltz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51A43-0824-AC40-9D08-C88817EEB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72060"/>
            <a:ext cx="10058400" cy="393192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All staff were trained at the beginning of the year in the E.S.C.A.P.E. philosophy</a:t>
            </a:r>
          </a:p>
          <a:p>
            <a:r>
              <a:rPr lang="en-US" sz="2400" dirty="0"/>
              <a:t>DPMS has a whole faculty safety-oriented Remind 101 to communicate during emergency situations</a:t>
            </a:r>
          </a:p>
          <a:p>
            <a:r>
              <a:rPr lang="en-US" sz="2400" dirty="0"/>
              <a:t>Teachers will be discussing the E.S.C.A.P.E. philosophy with students during the November lockdown drill.</a:t>
            </a:r>
          </a:p>
          <a:p>
            <a:r>
              <a:rPr lang="en-US" sz="2400" dirty="0"/>
              <a:t>In January 2018, in a coordinated effort with Draper City PD, Draper City Fire and Canyons School District, DPMS held a live active-shooter drill after school on two separate evenings. The training event was designed for both teachers, police, and first responders to practice our protocols.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2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EA317-E5FD-EA45-A535-92E25717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Counselors Monthly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989-1D09-CA46-B9CC-00632DBA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6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1F8D-5DFE-9C44-974F-4B3FB0E5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Citizenship</a:t>
            </a:r>
            <a:br>
              <a:rPr lang="en-US" dirty="0"/>
            </a:br>
            <a:r>
              <a:rPr lang="en-US" sz="2000" dirty="0"/>
              <a:t>Kylie Arbon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6D51E-601D-944C-8BDB-2C8D12A38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http://draperpark.canyonsdistrict.org/scc.html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9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3DFA-4BBA-004B-B4FD-0C4F5BA9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Schools Living Leader </a:t>
            </a:r>
            <a:br>
              <a:rPr lang="en-US" dirty="0"/>
            </a:br>
            <a:r>
              <a:rPr lang="en-US" sz="2000" dirty="0"/>
              <a:t>Meghan Schott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C6527-CAEB-8D4C-BB4E-BEF490571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268183"/>
          </a:xfrm>
        </p:spPr>
        <p:txBody>
          <a:bodyPr/>
          <a:lstStyle/>
          <a:p>
            <a:r>
              <a:rPr lang="en-US" dirty="0"/>
              <a:t>Living Leaders are appointed to promote a healthy school/workplace along with Canyons Living initiatives. </a:t>
            </a:r>
          </a:p>
          <a:p>
            <a:r>
              <a:rPr lang="en-US" dirty="0"/>
              <a:t>They are responsible for creating wellness activities that all employees can participate in.  </a:t>
            </a:r>
          </a:p>
          <a:p>
            <a:pPr lvl="1"/>
            <a:r>
              <a:rPr lang="en-US" dirty="0"/>
              <a:t>Meghan has created one activity per month that staff can choose to participate in. </a:t>
            </a:r>
          </a:p>
          <a:p>
            <a:r>
              <a:rPr lang="en-US" dirty="0"/>
              <a:t>Schools are eligible to receive up to $300 in grant money for our program from the district. </a:t>
            </a:r>
          </a:p>
          <a:p>
            <a:pPr lvl="1"/>
            <a:r>
              <a:rPr lang="en-US" dirty="0"/>
              <a:t>Grant for DPMS: to give away 2 prizes per activity by “drawing names from a hat” of those that participated after each activity in order to promote each event. (Example: A yoga mat and block  will be given away after the yoga class.)  </a:t>
            </a:r>
          </a:p>
          <a:p>
            <a:pPr lvl="1"/>
            <a:r>
              <a:rPr lang="en-US" dirty="0"/>
              <a:t>Meghan has submitted the grant but has not heard back yet in regards to its approval. </a:t>
            </a:r>
          </a:p>
        </p:txBody>
      </p:sp>
    </p:spTree>
    <p:extLst>
      <p:ext uri="{BB962C8B-B14F-4D97-AF65-F5344CB8AC3E}">
        <p14:creationId xmlns:p14="http://schemas.microsoft.com/office/powerpoint/2010/main" val="314569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75E330-DEE9-484D-83FD-83A171774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9329" y="399388"/>
            <a:ext cx="4866967" cy="6106667"/>
          </a:xfrm>
        </p:spPr>
      </p:pic>
    </p:spTree>
    <p:extLst>
      <p:ext uri="{BB962C8B-B14F-4D97-AF65-F5344CB8AC3E}">
        <p14:creationId xmlns:p14="http://schemas.microsoft.com/office/powerpoint/2010/main" val="314822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A04E-4435-6845-B27F-240A700E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&amp; Approve </a:t>
            </a:r>
            <a:r>
              <a:rPr lang="en-US" dirty="0" err="1"/>
              <a:t>LandTrust</a:t>
            </a:r>
            <a:br>
              <a:rPr lang="en-US" dirty="0"/>
            </a:br>
            <a:r>
              <a:rPr lang="en-US" sz="2000" dirty="0"/>
              <a:t>Mary Anderson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B3C47-8BC3-2446-B735-AE745A50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27177"/>
          </a:xfrm>
        </p:spPr>
        <p:txBody>
          <a:bodyPr/>
          <a:lstStyle/>
          <a:p>
            <a:r>
              <a:rPr lang="en-US" dirty="0"/>
              <a:t>MATH</a:t>
            </a:r>
          </a:p>
          <a:p>
            <a:pPr lvl="1"/>
            <a:r>
              <a:rPr lang="en-US" b="1" dirty="0"/>
              <a:t>Goal: </a:t>
            </a:r>
            <a:r>
              <a:rPr lang="en-US" dirty="0"/>
              <a:t>Our goal is that by the end of the 2017-2018 year, 68% of students will be proficient on the SAGE assessment. Progress toward this goal will be measured through formative assessments on the Scholastic Math Inventory (SMI) 3 times throughout the year.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Before and after measurements: </a:t>
            </a:r>
          </a:p>
          <a:p>
            <a:pPr lvl="2"/>
            <a:r>
              <a:rPr lang="en-US" dirty="0"/>
              <a:t>For sixth grade math lab students, on average had a growth of 129 points on the Scholastic Math Inventory (SMI). </a:t>
            </a:r>
          </a:p>
          <a:p>
            <a:pPr lvl="2"/>
            <a:r>
              <a:rPr lang="en-US" dirty="0"/>
              <a:t>For seventh grade math lab students, on average had a growth of 238 points on the Scholastic Math Inventory (SMI). </a:t>
            </a:r>
          </a:p>
          <a:p>
            <a:pPr lvl="2"/>
            <a:r>
              <a:rPr lang="en-US" dirty="0"/>
              <a:t>For eighth grade math lab students, on average had a growth of 123 points on the Scholastic Math Inventory (SMI). </a:t>
            </a:r>
          </a:p>
          <a:p>
            <a:pPr lvl="2"/>
            <a:r>
              <a:rPr lang="en-US" dirty="0"/>
              <a:t>We had a growth of 5%, going from 61% to 66% of students testing proficient on the Math SAGE.</a:t>
            </a:r>
          </a:p>
        </p:txBody>
      </p:sp>
    </p:spTree>
    <p:extLst>
      <p:ext uri="{BB962C8B-B14F-4D97-AF65-F5344CB8AC3E}">
        <p14:creationId xmlns:p14="http://schemas.microsoft.com/office/powerpoint/2010/main" val="62300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A04E-4435-6845-B27F-240A700E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&amp; Approve </a:t>
            </a:r>
            <a:r>
              <a:rPr lang="en-US" dirty="0" err="1"/>
              <a:t>LandTrust</a:t>
            </a:r>
            <a:br>
              <a:rPr lang="en-US" dirty="0"/>
            </a:br>
            <a:r>
              <a:rPr lang="en-US" sz="2000" dirty="0"/>
              <a:t>Mary Anderson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899682-6A2A-C34F-8D2A-6CC92BEC5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144" y="2207628"/>
            <a:ext cx="11322585" cy="422006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7256AD-6933-2241-80D0-48CF56E26E16}"/>
              </a:ext>
            </a:extLst>
          </p:cNvPr>
          <p:cNvSpPr txBox="1"/>
          <p:nvPr/>
        </p:nvSpPr>
        <p:spPr>
          <a:xfrm>
            <a:off x="3617259" y="2420471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Math</a:t>
            </a:r>
          </a:p>
        </p:txBody>
      </p:sp>
    </p:spTree>
    <p:extLst>
      <p:ext uri="{BB962C8B-B14F-4D97-AF65-F5344CB8AC3E}">
        <p14:creationId xmlns:p14="http://schemas.microsoft.com/office/powerpoint/2010/main" val="86548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A04E-4435-6845-B27F-240A700E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&amp; Approve </a:t>
            </a:r>
            <a:r>
              <a:rPr lang="en-US" dirty="0" err="1"/>
              <a:t>LandTrust</a:t>
            </a:r>
            <a:br>
              <a:rPr lang="en-US" dirty="0"/>
            </a:br>
            <a:r>
              <a:rPr lang="en-US" sz="2000" dirty="0"/>
              <a:t>Mary Anderson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B3C47-8BC3-2446-B735-AE745A50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27177"/>
          </a:xfrm>
        </p:spPr>
        <p:txBody>
          <a:bodyPr/>
          <a:lstStyle/>
          <a:p>
            <a:r>
              <a:rPr lang="en-US" dirty="0"/>
              <a:t>SCIENCE</a:t>
            </a:r>
          </a:p>
          <a:p>
            <a:pPr lvl="1"/>
            <a:r>
              <a:rPr lang="en-US" b="1" dirty="0"/>
              <a:t>Goal: </a:t>
            </a:r>
            <a:r>
              <a:rPr lang="en-US" dirty="0"/>
              <a:t>77% of our overall student body will achieve proficiency on SAGE in science, while increasing proficiency of Special Education students to 40% in the 2017-18 school year.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Before and after measurements: </a:t>
            </a:r>
          </a:p>
          <a:p>
            <a:pPr lvl="2"/>
            <a:r>
              <a:rPr lang="en-US" dirty="0"/>
              <a:t>With the changes to the SAGE science test, data is unavailable at this time. </a:t>
            </a:r>
          </a:p>
          <a:p>
            <a:pPr lvl="2"/>
            <a:r>
              <a:rPr lang="en-US" dirty="0"/>
              <a:t>Throughout the year, we progress monitored our students by administering unit assessments. </a:t>
            </a:r>
          </a:p>
          <a:p>
            <a:pPr lvl="2"/>
            <a:r>
              <a:rPr lang="en-US" dirty="0"/>
              <a:t>Overall, science students scored 88% on their end-of-unit science assessments. This exceeded our goal of 80% at mastery. </a:t>
            </a:r>
          </a:p>
          <a:p>
            <a:pPr lvl="2"/>
            <a:r>
              <a:rPr lang="en-US" dirty="0"/>
              <a:t>School-wide, our resource students scored 62% on their end-of-unit science assessments. This surpassed our goal of having 40% of our special education students reaching mastery on science assessments.</a:t>
            </a:r>
          </a:p>
          <a:p>
            <a:pPr lvl="2"/>
            <a:r>
              <a:rPr lang="en-US" dirty="0"/>
              <a:t> Additionally, 68% of our special education students in co-taught science class reached mastery on their end-of-unit science assessments.</a:t>
            </a:r>
          </a:p>
        </p:txBody>
      </p:sp>
    </p:spTree>
    <p:extLst>
      <p:ext uri="{BB962C8B-B14F-4D97-AF65-F5344CB8AC3E}">
        <p14:creationId xmlns:p14="http://schemas.microsoft.com/office/powerpoint/2010/main" val="3987191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{51B7CDE7-9F55-B249-BF90-861871EF400F}tf10001067</Template>
  <TotalTime>131</TotalTime>
  <Words>1227</Words>
  <Application>Microsoft Macintosh PowerPoint</Application>
  <PresentationFormat>Widescreen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Savon</vt:lpstr>
      <vt:lpstr>SCC</vt:lpstr>
      <vt:lpstr>Welcome  Heather White</vt:lpstr>
      <vt:lpstr>Counselors Monthly Report</vt:lpstr>
      <vt:lpstr>Digital Citizenship Kylie Arbon</vt:lpstr>
      <vt:lpstr>Schools Living Leader  Meghan Schott</vt:lpstr>
      <vt:lpstr>PowerPoint Presentation</vt:lpstr>
      <vt:lpstr>Review &amp; Approve LandTrust Mary Anderson</vt:lpstr>
      <vt:lpstr>Review &amp; Approve LandTrust Mary Anderson</vt:lpstr>
      <vt:lpstr>Review &amp; Approve LandTrust Mary Anderson</vt:lpstr>
      <vt:lpstr>Review &amp; Approve LandTrust Mary Anderson</vt:lpstr>
      <vt:lpstr>Review &amp; Approve LandTrust Mary Anderson</vt:lpstr>
      <vt:lpstr>Review &amp; Approve LandTrust Mary Anderson</vt:lpstr>
      <vt:lpstr>Review &amp; Approve LandTrust Mary Anderson</vt:lpstr>
      <vt:lpstr>Review &amp; Approve LandTrust Mary Anderson</vt:lpstr>
      <vt:lpstr>Review &amp; Approve LandTrust Mary Anderson</vt:lpstr>
      <vt:lpstr>Review &amp; Approve LandTrust Mary Anderson</vt:lpstr>
      <vt:lpstr>Review &amp; Approve LandTrust Mary Anderson</vt:lpstr>
      <vt:lpstr>Safety Drills Timeline @ DPMS Randall Seltz</vt:lpstr>
      <vt:lpstr>Safety - Communication with DPMS Community Randall Seltz</vt:lpstr>
      <vt:lpstr>Safety - Lockdown and Active Shooter Training Randall Seltz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SCC</dc:title>
  <dc:creator>Anderson, Mary</dc:creator>
  <cp:lastModifiedBy>Anderson, Mary</cp:lastModifiedBy>
  <cp:revision>11</cp:revision>
  <dcterms:created xsi:type="dcterms:W3CDTF">2018-10-25T13:53:02Z</dcterms:created>
  <dcterms:modified xsi:type="dcterms:W3CDTF">2018-10-25T16:22:15Z</dcterms:modified>
</cp:coreProperties>
</file>