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0"/>
  </p:notesMasterIdLst>
  <p:sldIdLst>
    <p:sldId id="256" r:id="rId2"/>
    <p:sldId id="257" r:id="rId3"/>
    <p:sldId id="258" r:id="rId4"/>
    <p:sldId id="266" r:id="rId5"/>
    <p:sldId id="259" r:id="rId6"/>
    <p:sldId id="268" r:id="rId7"/>
    <p:sldId id="269" r:id="rId8"/>
    <p:sldId id="270" r:id="rId9"/>
    <p:sldId id="271" r:id="rId10"/>
    <p:sldId id="272" r:id="rId11"/>
    <p:sldId id="273" r:id="rId12"/>
    <p:sldId id="275" r:id="rId13"/>
    <p:sldId id="278" r:id="rId14"/>
    <p:sldId id="279" r:id="rId15"/>
    <p:sldId id="274" r:id="rId16"/>
    <p:sldId id="276" r:id="rId17"/>
    <p:sldId id="267" r:id="rId18"/>
    <p:sldId id="27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02"/>
    <p:restoredTop sz="80474"/>
  </p:normalViewPr>
  <p:slideViewPr>
    <p:cSldViewPr snapToGrid="0" snapToObjects="1">
      <p:cViewPr varScale="1">
        <p:scale>
          <a:sx n="74" d="100"/>
          <a:sy n="74" d="100"/>
        </p:scale>
        <p:origin x="1408" y="16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36C65C-2CA9-6040-922B-BCBD509B357A}" type="datetimeFigureOut">
              <a:rPr lang="en-US" smtClean="0"/>
              <a:t>9/11/19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3D0E44-B052-F64D-831A-B768FE1BA865}" type="slidenum">
              <a:rPr lang="en-US" smtClean="0"/>
              <a:t>‹#›</a:t>
            </a:fld>
            <a:endParaRPr lang="en-US"/>
          </a:p>
        </p:txBody>
      </p:sp>
    </p:spTree>
    <p:extLst>
      <p:ext uri="{BB962C8B-B14F-4D97-AF65-F5344CB8AC3E}">
        <p14:creationId xmlns:p14="http://schemas.microsoft.com/office/powerpoint/2010/main" val="3744390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0B3D0E44-B052-F64D-831A-B768FE1BA865}" type="slidenum">
              <a:rPr lang="en-US" smtClean="0"/>
              <a:t>3</a:t>
            </a:fld>
            <a:endParaRPr lang="en-US"/>
          </a:p>
        </p:txBody>
      </p:sp>
    </p:spTree>
    <p:extLst>
      <p:ext uri="{BB962C8B-B14F-4D97-AF65-F5344CB8AC3E}">
        <p14:creationId xmlns:p14="http://schemas.microsoft.com/office/powerpoint/2010/main" val="3991296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Activity Fee: Mainly used for students</a:t>
            </a:r>
          </a:p>
          <a:p>
            <a:pPr marL="171450" indent="-171450">
              <a:buFontTx/>
              <a:buChar char="-"/>
            </a:pPr>
            <a:r>
              <a:rPr lang="en-US" dirty="0"/>
              <a:t>Incentives &amp; rewards, including School Store &amp; Team Money</a:t>
            </a:r>
          </a:p>
          <a:p>
            <a:pPr marL="171450" indent="-171450">
              <a:buFontTx/>
              <a:buChar char="-"/>
            </a:pPr>
            <a:r>
              <a:rPr lang="en-US" dirty="0"/>
              <a:t>Transportation for fieldtrips &amp; performances</a:t>
            </a:r>
          </a:p>
          <a:p>
            <a:pPr marL="171450" indent="-171450">
              <a:buFontTx/>
              <a:buChar char="-"/>
            </a:pPr>
            <a:r>
              <a:rPr lang="en-US" dirty="0"/>
              <a:t>Substitutes for fieldtrips &amp; performances (elective classes)</a:t>
            </a:r>
          </a:p>
          <a:p>
            <a:pPr marL="171450" indent="-171450">
              <a:buFontTx/>
              <a:buChar char="-"/>
            </a:pPr>
            <a:r>
              <a:rPr lang="en-US" dirty="0"/>
              <a:t>DLI (Chinese New Year)</a:t>
            </a:r>
          </a:p>
          <a:p>
            <a:pPr marL="171450" indent="-171450">
              <a:buFontTx/>
              <a:buChar char="-"/>
            </a:pPr>
            <a:r>
              <a:rPr lang="en-US" dirty="0"/>
              <a:t>Locker cleanout </a:t>
            </a:r>
          </a:p>
          <a:p>
            <a:pPr marL="171450" indent="-171450">
              <a:buFontTx/>
              <a:buChar char="-"/>
            </a:pPr>
            <a:r>
              <a:rPr lang="en-US" dirty="0"/>
              <a:t>Additional supplies (writing notebook, sheet music)</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0B3D0E44-B052-F64D-831A-B768FE1BA865}" type="slidenum">
              <a:rPr lang="en-US" smtClean="0"/>
              <a:t>10</a:t>
            </a:fld>
            <a:endParaRPr lang="en-US"/>
          </a:p>
        </p:txBody>
      </p:sp>
    </p:spTree>
    <p:extLst>
      <p:ext uri="{BB962C8B-B14F-4D97-AF65-F5344CB8AC3E}">
        <p14:creationId xmlns:p14="http://schemas.microsoft.com/office/powerpoint/2010/main" val="574372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5B266F15-9F21-A742-BE00-156677456AA9}" type="datetimeFigureOut">
              <a:rPr lang="en-US" smtClean="0"/>
              <a:t>9/11/19</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378F696C-4990-ED42-BEBF-D99B019CBC58}" type="slidenum">
              <a:rPr lang="en-US" smtClean="0"/>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35022869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266F15-9F21-A742-BE00-156677456AA9}" type="datetimeFigureOut">
              <a:rPr lang="en-US" smtClean="0"/>
              <a:t>9/11/19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78F696C-4990-ED42-BEBF-D99B019CBC58}" type="slidenum">
              <a:rPr lang="en-US" smtClean="0"/>
              <a:t>‹#›</a:t>
            </a:fld>
            <a:endParaRPr lang="en-US" dirty="0"/>
          </a:p>
        </p:txBody>
      </p:sp>
    </p:spTree>
    <p:extLst>
      <p:ext uri="{BB962C8B-B14F-4D97-AF65-F5344CB8AC3E}">
        <p14:creationId xmlns:p14="http://schemas.microsoft.com/office/powerpoint/2010/main" val="1180378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266F15-9F21-A742-BE00-156677456AA9}" type="datetimeFigureOut">
              <a:rPr lang="en-US" smtClean="0"/>
              <a:t>9/11/19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78F696C-4990-ED42-BEBF-D99B019CBC58}" type="slidenum">
              <a:rPr lang="en-US" smtClean="0"/>
              <a:t>‹#›</a:t>
            </a:fld>
            <a:endParaRPr lang="en-US" dirty="0"/>
          </a:p>
        </p:txBody>
      </p:sp>
    </p:spTree>
    <p:extLst>
      <p:ext uri="{BB962C8B-B14F-4D97-AF65-F5344CB8AC3E}">
        <p14:creationId xmlns:p14="http://schemas.microsoft.com/office/powerpoint/2010/main" val="2228521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266F15-9F21-A742-BE00-156677456AA9}" type="datetimeFigureOut">
              <a:rPr lang="en-US" smtClean="0"/>
              <a:t>9/11/19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78F696C-4990-ED42-BEBF-D99B019CBC58}" type="slidenum">
              <a:rPr lang="en-US" smtClean="0"/>
              <a:t>‹#›</a:t>
            </a:fld>
            <a:endParaRPr lang="en-US" dirty="0"/>
          </a:p>
        </p:txBody>
      </p:sp>
    </p:spTree>
    <p:extLst>
      <p:ext uri="{BB962C8B-B14F-4D97-AF65-F5344CB8AC3E}">
        <p14:creationId xmlns:p14="http://schemas.microsoft.com/office/powerpoint/2010/main" val="1254678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5B266F15-9F21-A742-BE00-156677456AA9}" type="datetimeFigureOut">
              <a:rPr lang="en-US" smtClean="0"/>
              <a:t>9/11/19</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378F696C-4990-ED42-BEBF-D99B019CBC58}" type="slidenum">
              <a:rPr lang="en-US" smtClean="0"/>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99646860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266F15-9F21-A742-BE00-156677456AA9}" type="datetimeFigureOut">
              <a:rPr lang="en-US" smtClean="0"/>
              <a:t>9/11/19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78F696C-4990-ED42-BEBF-D99B019CBC58}" type="slidenum">
              <a:rPr lang="en-US" smtClean="0"/>
              <a:t>‹#›</a:t>
            </a:fld>
            <a:endParaRPr lang="en-US" dirty="0"/>
          </a:p>
        </p:txBody>
      </p:sp>
    </p:spTree>
    <p:extLst>
      <p:ext uri="{BB962C8B-B14F-4D97-AF65-F5344CB8AC3E}">
        <p14:creationId xmlns:p14="http://schemas.microsoft.com/office/powerpoint/2010/main" val="1054822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266F15-9F21-A742-BE00-156677456AA9}" type="datetimeFigureOut">
              <a:rPr lang="en-US" smtClean="0"/>
              <a:t>9/11/19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78F696C-4990-ED42-BEBF-D99B019CBC58}" type="slidenum">
              <a:rPr lang="en-US" smtClean="0"/>
              <a:t>‹#›</a:t>
            </a:fld>
            <a:endParaRPr lang="en-US" dirty="0"/>
          </a:p>
        </p:txBody>
      </p:sp>
    </p:spTree>
    <p:extLst>
      <p:ext uri="{BB962C8B-B14F-4D97-AF65-F5344CB8AC3E}">
        <p14:creationId xmlns:p14="http://schemas.microsoft.com/office/powerpoint/2010/main" val="2808812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B266F15-9F21-A742-BE00-156677456AA9}" type="datetimeFigureOut">
              <a:rPr lang="en-US" smtClean="0"/>
              <a:t>9/11/19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78F696C-4990-ED42-BEBF-D99B019CBC58}" type="slidenum">
              <a:rPr lang="en-US" smtClean="0"/>
              <a:t>‹#›</a:t>
            </a:fld>
            <a:endParaRPr lang="en-US" dirty="0"/>
          </a:p>
        </p:txBody>
      </p:sp>
    </p:spTree>
    <p:extLst>
      <p:ext uri="{BB962C8B-B14F-4D97-AF65-F5344CB8AC3E}">
        <p14:creationId xmlns:p14="http://schemas.microsoft.com/office/powerpoint/2010/main" val="365244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266F15-9F21-A742-BE00-156677456AA9}" type="datetimeFigureOut">
              <a:rPr lang="en-US" smtClean="0"/>
              <a:t>9/11/19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78F696C-4990-ED42-BEBF-D99B019CBC58}" type="slidenum">
              <a:rPr lang="en-US" smtClean="0"/>
              <a:t>‹#›</a:t>
            </a:fld>
            <a:endParaRPr lang="en-US" dirty="0"/>
          </a:p>
        </p:txBody>
      </p:sp>
    </p:spTree>
    <p:extLst>
      <p:ext uri="{BB962C8B-B14F-4D97-AF65-F5344CB8AC3E}">
        <p14:creationId xmlns:p14="http://schemas.microsoft.com/office/powerpoint/2010/main" val="2729760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5B266F15-9F21-A742-BE00-156677456AA9}" type="datetimeFigureOut">
              <a:rPr lang="en-US" smtClean="0"/>
              <a:t>9/11/19</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378F696C-4990-ED42-BEBF-D99B019CBC58}" type="slidenum">
              <a:rPr lang="en-US" smtClean="0"/>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64251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5B266F15-9F21-A742-BE00-156677456AA9}" type="datetimeFigureOut">
              <a:rPr lang="en-US" smtClean="0"/>
              <a:t>9/11/19</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378F696C-4990-ED42-BEBF-D99B019CBC58}" type="slidenum">
              <a:rPr lang="en-US" smtClean="0"/>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76311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5B266F15-9F21-A742-BE00-156677456AA9}" type="datetimeFigureOut">
              <a:rPr lang="en-US" smtClean="0"/>
              <a:t>9/11/19</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378F696C-4990-ED42-BEBF-D99B019CBC58}" type="slidenum">
              <a:rPr lang="en-US" smtClean="0"/>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949394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draperpark.canyonsdistrict.org/school-community-council-2019-20/"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C2D4C-E65E-C84A-BCAA-199FB312CB76}"/>
              </a:ext>
            </a:extLst>
          </p:cNvPr>
          <p:cNvSpPr>
            <a:spLocks noGrp="1"/>
          </p:cNvSpPr>
          <p:nvPr>
            <p:ph type="ctrTitle"/>
          </p:nvPr>
        </p:nvSpPr>
        <p:spPr/>
        <p:txBody>
          <a:bodyPr/>
          <a:lstStyle/>
          <a:p>
            <a:r>
              <a:rPr lang="en-US" dirty="0"/>
              <a:t>SCC Meeting</a:t>
            </a:r>
          </a:p>
        </p:txBody>
      </p:sp>
      <p:sp>
        <p:nvSpPr>
          <p:cNvPr id="3" name="Subtitle 2">
            <a:extLst>
              <a:ext uri="{FF2B5EF4-FFF2-40B4-BE49-F238E27FC236}">
                <a16:creationId xmlns:a16="http://schemas.microsoft.com/office/drawing/2014/main" id="{32DF04F5-31D0-E946-9029-75488FB8024B}"/>
              </a:ext>
            </a:extLst>
          </p:cNvPr>
          <p:cNvSpPr>
            <a:spLocks noGrp="1"/>
          </p:cNvSpPr>
          <p:nvPr>
            <p:ph type="subTitle" idx="1"/>
          </p:nvPr>
        </p:nvSpPr>
        <p:spPr/>
        <p:txBody>
          <a:bodyPr/>
          <a:lstStyle/>
          <a:p>
            <a:r>
              <a:rPr lang="en-US" dirty="0"/>
              <a:t>9-11-19</a:t>
            </a:r>
          </a:p>
        </p:txBody>
      </p:sp>
    </p:spTree>
    <p:extLst>
      <p:ext uri="{BB962C8B-B14F-4D97-AF65-F5344CB8AC3E}">
        <p14:creationId xmlns:p14="http://schemas.microsoft.com/office/powerpoint/2010/main" val="1066581732"/>
      </p:ext>
    </p:extLst>
  </p:cSld>
  <p:clrMapOvr>
    <a:masterClrMapping/>
  </p:clrMapOvr>
  <mc:AlternateContent xmlns:mc="http://schemas.openxmlformats.org/markup-compatibility/2006" xmlns:p14="http://schemas.microsoft.com/office/powerpoint/2010/main">
    <mc:Choice Requires="p14">
      <p:transition spd="slow" p14:dur="2000" advTm="4661"/>
    </mc:Choice>
    <mc:Fallback xmlns="">
      <p:transition spd="slow" advTm="466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8A400-87CE-314C-B0B0-8B6299DEB5FE}"/>
              </a:ext>
            </a:extLst>
          </p:cNvPr>
          <p:cNvSpPr>
            <a:spLocks noGrp="1"/>
          </p:cNvSpPr>
          <p:nvPr>
            <p:ph type="title"/>
          </p:nvPr>
        </p:nvSpPr>
        <p:spPr>
          <a:xfrm>
            <a:off x="1371600" y="127660"/>
            <a:ext cx="9601200" cy="1485900"/>
          </a:xfrm>
        </p:spPr>
        <p:txBody>
          <a:bodyPr/>
          <a:lstStyle/>
          <a:p>
            <a:r>
              <a:rPr lang="en-US" dirty="0"/>
              <a:t>School Fees</a:t>
            </a:r>
          </a:p>
        </p:txBody>
      </p:sp>
      <p:pic>
        <p:nvPicPr>
          <p:cNvPr id="4" name="Picture 3">
            <a:extLst>
              <a:ext uri="{FF2B5EF4-FFF2-40B4-BE49-F238E27FC236}">
                <a16:creationId xmlns:a16="http://schemas.microsoft.com/office/drawing/2014/main" id="{98FDCEBF-D91F-404A-A680-AE8DF83979BA}"/>
              </a:ext>
            </a:extLst>
          </p:cNvPr>
          <p:cNvPicPr>
            <a:picLocks noChangeAspect="1"/>
          </p:cNvPicPr>
          <p:nvPr/>
        </p:nvPicPr>
        <p:blipFill>
          <a:blip r:embed="rId3"/>
          <a:stretch>
            <a:fillRect/>
          </a:stretch>
        </p:blipFill>
        <p:spPr>
          <a:xfrm>
            <a:off x="4866986" y="138051"/>
            <a:ext cx="6946900" cy="6375400"/>
          </a:xfrm>
          <a:prstGeom prst="rect">
            <a:avLst/>
          </a:prstGeom>
        </p:spPr>
      </p:pic>
      <p:sp>
        <p:nvSpPr>
          <p:cNvPr id="5" name="TextBox 4">
            <a:extLst>
              <a:ext uri="{FF2B5EF4-FFF2-40B4-BE49-F238E27FC236}">
                <a16:creationId xmlns:a16="http://schemas.microsoft.com/office/drawing/2014/main" id="{E2CDB37A-80A9-B740-8B44-22328E9E7CA4}"/>
              </a:ext>
            </a:extLst>
          </p:cNvPr>
          <p:cNvSpPr txBox="1"/>
          <p:nvPr/>
        </p:nvSpPr>
        <p:spPr>
          <a:xfrm>
            <a:off x="1246909" y="1816925"/>
            <a:ext cx="2303195" cy="369332"/>
          </a:xfrm>
          <a:prstGeom prst="rect">
            <a:avLst/>
          </a:prstGeom>
          <a:noFill/>
        </p:spPr>
        <p:txBody>
          <a:bodyPr wrap="none" rtlCol="0">
            <a:spAutoFit/>
          </a:bodyPr>
          <a:lstStyle/>
          <a:p>
            <a:r>
              <a:rPr lang="en-US" dirty="0"/>
              <a:t>Approved by CSD BOE</a:t>
            </a:r>
          </a:p>
        </p:txBody>
      </p:sp>
    </p:spTree>
    <p:extLst>
      <p:ext uri="{BB962C8B-B14F-4D97-AF65-F5344CB8AC3E}">
        <p14:creationId xmlns:p14="http://schemas.microsoft.com/office/powerpoint/2010/main" val="3757422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6AED4-1C2E-864C-9194-BCAACD23915F}"/>
              </a:ext>
            </a:extLst>
          </p:cNvPr>
          <p:cNvSpPr>
            <a:spLocks noGrp="1"/>
          </p:cNvSpPr>
          <p:nvPr>
            <p:ph type="title"/>
          </p:nvPr>
        </p:nvSpPr>
        <p:spPr>
          <a:xfrm>
            <a:off x="1371600" y="0"/>
            <a:ext cx="9601200" cy="926275"/>
          </a:xfrm>
        </p:spPr>
        <p:txBody>
          <a:bodyPr/>
          <a:lstStyle/>
          <a:p>
            <a:r>
              <a:rPr lang="en-US" dirty="0"/>
              <a:t>Course Fees – By Curriculum</a:t>
            </a:r>
          </a:p>
        </p:txBody>
      </p:sp>
      <p:graphicFrame>
        <p:nvGraphicFramePr>
          <p:cNvPr id="5" name="Table 4">
            <a:extLst>
              <a:ext uri="{FF2B5EF4-FFF2-40B4-BE49-F238E27FC236}">
                <a16:creationId xmlns:a16="http://schemas.microsoft.com/office/drawing/2014/main" id="{B9DED6BA-E084-5944-BB28-267FA0FBC7C6}"/>
              </a:ext>
            </a:extLst>
          </p:cNvPr>
          <p:cNvGraphicFramePr>
            <a:graphicFrameLocks noGrp="1"/>
          </p:cNvGraphicFramePr>
          <p:nvPr>
            <p:extLst>
              <p:ext uri="{D42A27DB-BD31-4B8C-83A1-F6EECF244321}">
                <p14:modId xmlns:p14="http://schemas.microsoft.com/office/powerpoint/2010/main" val="860729602"/>
              </p:ext>
            </p:extLst>
          </p:nvPr>
        </p:nvGraphicFramePr>
        <p:xfrm>
          <a:off x="1371599" y="926275"/>
          <a:ext cx="10313719" cy="4242856"/>
        </p:xfrm>
        <a:graphic>
          <a:graphicData uri="http://schemas.openxmlformats.org/drawingml/2006/table">
            <a:tbl>
              <a:tblPr/>
              <a:tblGrid>
                <a:gridCol w="2234639">
                  <a:extLst>
                    <a:ext uri="{9D8B030D-6E8A-4147-A177-3AD203B41FA5}">
                      <a16:colId xmlns:a16="http://schemas.microsoft.com/office/drawing/2014/main" val="4157619544"/>
                    </a:ext>
                  </a:extLst>
                </a:gridCol>
                <a:gridCol w="2087301">
                  <a:extLst>
                    <a:ext uri="{9D8B030D-6E8A-4147-A177-3AD203B41FA5}">
                      <a16:colId xmlns:a16="http://schemas.microsoft.com/office/drawing/2014/main" val="2102806606"/>
                    </a:ext>
                  </a:extLst>
                </a:gridCol>
                <a:gridCol w="5991779">
                  <a:extLst>
                    <a:ext uri="{9D8B030D-6E8A-4147-A177-3AD203B41FA5}">
                      <a16:colId xmlns:a16="http://schemas.microsoft.com/office/drawing/2014/main" val="1853056855"/>
                    </a:ext>
                  </a:extLst>
                </a:gridCol>
              </a:tblGrid>
              <a:tr h="202217">
                <a:tc>
                  <a:txBody>
                    <a:bodyPr/>
                    <a:lstStyle/>
                    <a:p>
                      <a:pPr rtl="0" fontAlgn="b"/>
                      <a:r>
                        <a:rPr lang="en-US" sz="1400" b="1" dirty="0">
                          <a:solidFill>
                            <a:srgbClr val="FF0000"/>
                          </a:solidFill>
                          <a:effectLst/>
                          <a:latin typeface="+mn-lt"/>
                        </a:rPr>
                        <a:t>ART</a:t>
                      </a:r>
                    </a:p>
                  </a:txBody>
                  <a:tcPr marL="15544" marR="1554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dirty="0">
                        <a:effectLst/>
                        <a:latin typeface="+mn-lt"/>
                      </a:endParaRPr>
                    </a:p>
                  </a:txBody>
                  <a:tcPr marL="15544" marR="1554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dirty="0">
                        <a:effectLst/>
                        <a:latin typeface="+mn-lt"/>
                      </a:endParaRPr>
                    </a:p>
                  </a:txBody>
                  <a:tcPr marL="15544" marR="1554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81102904"/>
                  </a:ext>
                </a:extLst>
              </a:tr>
              <a:tr h="2007326">
                <a:tc>
                  <a:txBody>
                    <a:bodyPr/>
                    <a:lstStyle/>
                    <a:p>
                      <a:pPr rtl="0" fontAlgn="b"/>
                      <a:r>
                        <a:rPr lang="en-US" sz="1400" dirty="0">
                          <a:effectLst/>
                          <a:latin typeface="+mn-lt"/>
                        </a:rPr>
                        <a:t>Art 1</a:t>
                      </a:r>
                    </a:p>
                  </a:txBody>
                  <a:tcPr marL="15544" marR="1554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dirty="0">
                          <a:effectLst/>
                          <a:latin typeface="+mn-lt"/>
                        </a:rPr>
                        <a:t>$10.00</a:t>
                      </a:r>
                    </a:p>
                  </a:txBody>
                  <a:tcPr marL="15544" marR="1554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dirty="0">
                          <a:solidFill>
                            <a:srgbClr val="000000"/>
                          </a:solidFill>
                          <a:effectLst/>
                          <a:latin typeface="+mn-lt"/>
                        </a:rPr>
                        <a:t>In art 1 we use the fees to pay for art supplies such as drawing materials (pencils, markers, paper, erasers, charcoal, pens, sharpies, etc.), painting materials (brushes, paint, paper, paint trays, etc.), sculpture supplies (wire, paper Mache glue, etc.) and other miscellaneous supplies (yarn, glue, tag board, etc.) All of these items are used in class for the production of art projects. We spend between $3,000-4,000 a year depending on what non-dispensable items need to be purchased or replaced each year due to wear and tear (Example: Paint brushes that are worn out.). </a:t>
                      </a:r>
                    </a:p>
                  </a:txBody>
                  <a:tcPr marL="15544" marR="1554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928774977"/>
                  </a:ext>
                </a:extLst>
              </a:tr>
              <a:tr h="808868">
                <a:tc>
                  <a:txBody>
                    <a:bodyPr/>
                    <a:lstStyle/>
                    <a:p>
                      <a:pPr rtl="0" fontAlgn="b"/>
                      <a:r>
                        <a:rPr lang="en-US" sz="1400" dirty="0">
                          <a:effectLst/>
                          <a:latin typeface="+mn-lt"/>
                        </a:rPr>
                        <a:t>Art 2, Adv. Art &amp; 3D Design</a:t>
                      </a:r>
                    </a:p>
                  </a:txBody>
                  <a:tcPr marL="15544" marR="1554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dirty="0">
                          <a:effectLst/>
                          <a:latin typeface="+mn-lt"/>
                        </a:rPr>
                        <a:t>$20.00</a:t>
                      </a:r>
                    </a:p>
                  </a:txBody>
                  <a:tcPr marL="15544" marR="1554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dirty="0">
                          <a:effectLst/>
                          <a:latin typeface="+mn-lt"/>
                        </a:rPr>
                        <a:t>Same as Art 1. As an intermediate class, the pacing is quicker and students are able to participate in more projects throughout the semester.</a:t>
                      </a:r>
                    </a:p>
                  </a:txBody>
                  <a:tcPr marL="15544" marR="1554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762025463"/>
                  </a:ext>
                </a:extLst>
              </a:tr>
              <a:tr h="1213302">
                <a:tc>
                  <a:txBody>
                    <a:bodyPr/>
                    <a:lstStyle/>
                    <a:p>
                      <a:pPr rtl="0" fontAlgn="b"/>
                      <a:r>
                        <a:rPr lang="en-US" sz="1400" dirty="0">
                          <a:effectLst/>
                          <a:latin typeface="+mn-lt"/>
                        </a:rPr>
                        <a:t>Ceramics</a:t>
                      </a:r>
                    </a:p>
                  </a:txBody>
                  <a:tcPr marL="15544" marR="1554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dirty="0">
                          <a:effectLst/>
                          <a:latin typeface="+mn-lt"/>
                        </a:rPr>
                        <a:t>$30.00</a:t>
                      </a:r>
                    </a:p>
                  </a:txBody>
                  <a:tcPr marL="15544" marR="1554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dirty="0">
                          <a:solidFill>
                            <a:srgbClr val="000000"/>
                          </a:solidFill>
                          <a:effectLst/>
                          <a:latin typeface="+mn-lt"/>
                        </a:rPr>
                        <a:t>Ceramic tools and glaze to paint their pieces. The majority of this fee is for clay. Often it takes students multiply tries to produce an assignment. If the project is not stored correctly by the student, the clay can dry out and require the student to start over. </a:t>
                      </a:r>
                    </a:p>
                  </a:txBody>
                  <a:tcPr marL="15544" marR="15544"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575301736"/>
                  </a:ext>
                </a:extLst>
              </a:tr>
            </a:tbl>
          </a:graphicData>
        </a:graphic>
      </p:graphicFrame>
    </p:spTree>
    <p:extLst>
      <p:ext uri="{BB962C8B-B14F-4D97-AF65-F5344CB8AC3E}">
        <p14:creationId xmlns:p14="http://schemas.microsoft.com/office/powerpoint/2010/main" val="4210640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6AED4-1C2E-864C-9194-BCAACD23915F}"/>
              </a:ext>
            </a:extLst>
          </p:cNvPr>
          <p:cNvSpPr>
            <a:spLocks noGrp="1"/>
          </p:cNvSpPr>
          <p:nvPr>
            <p:ph type="title"/>
          </p:nvPr>
        </p:nvSpPr>
        <p:spPr>
          <a:xfrm>
            <a:off x="1371600" y="0"/>
            <a:ext cx="9601200" cy="926275"/>
          </a:xfrm>
        </p:spPr>
        <p:txBody>
          <a:bodyPr/>
          <a:lstStyle/>
          <a:p>
            <a:r>
              <a:rPr lang="en-US" dirty="0"/>
              <a:t>Course Fees – By Curriculum</a:t>
            </a:r>
          </a:p>
        </p:txBody>
      </p:sp>
      <p:graphicFrame>
        <p:nvGraphicFramePr>
          <p:cNvPr id="5" name="Table 4">
            <a:extLst>
              <a:ext uri="{FF2B5EF4-FFF2-40B4-BE49-F238E27FC236}">
                <a16:creationId xmlns:a16="http://schemas.microsoft.com/office/drawing/2014/main" id="{ED3E73B0-D7AB-BC48-9593-634D9E8FF29F}"/>
              </a:ext>
            </a:extLst>
          </p:cNvPr>
          <p:cNvGraphicFramePr>
            <a:graphicFrameLocks noGrp="1"/>
          </p:cNvGraphicFramePr>
          <p:nvPr>
            <p:extLst>
              <p:ext uri="{D42A27DB-BD31-4B8C-83A1-F6EECF244321}">
                <p14:modId xmlns:p14="http://schemas.microsoft.com/office/powerpoint/2010/main" val="3067285142"/>
              </p:ext>
            </p:extLst>
          </p:nvPr>
        </p:nvGraphicFramePr>
        <p:xfrm>
          <a:off x="1371600" y="754743"/>
          <a:ext cx="9601200" cy="5196114"/>
        </p:xfrm>
        <a:graphic>
          <a:graphicData uri="http://schemas.openxmlformats.org/drawingml/2006/table">
            <a:tbl>
              <a:tblPr/>
              <a:tblGrid>
                <a:gridCol w="2080260">
                  <a:extLst>
                    <a:ext uri="{9D8B030D-6E8A-4147-A177-3AD203B41FA5}">
                      <a16:colId xmlns:a16="http://schemas.microsoft.com/office/drawing/2014/main" val="2519444109"/>
                    </a:ext>
                  </a:extLst>
                </a:gridCol>
                <a:gridCol w="1943101">
                  <a:extLst>
                    <a:ext uri="{9D8B030D-6E8A-4147-A177-3AD203B41FA5}">
                      <a16:colId xmlns:a16="http://schemas.microsoft.com/office/drawing/2014/main" val="2624874225"/>
                    </a:ext>
                  </a:extLst>
                </a:gridCol>
                <a:gridCol w="5577839">
                  <a:extLst>
                    <a:ext uri="{9D8B030D-6E8A-4147-A177-3AD203B41FA5}">
                      <a16:colId xmlns:a16="http://schemas.microsoft.com/office/drawing/2014/main" val="2612354132"/>
                    </a:ext>
                  </a:extLst>
                </a:gridCol>
              </a:tblGrid>
              <a:tr h="349077">
                <a:tc>
                  <a:txBody>
                    <a:bodyPr/>
                    <a:lstStyle/>
                    <a:p>
                      <a:pPr rtl="0" fontAlgn="b"/>
                      <a:r>
                        <a:rPr lang="en-US" sz="1400" b="1" dirty="0">
                          <a:solidFill>
                            <a:srgbClr val="FF0000"/>
                          </a:solidFill>
                          <a:effectLst/>
                          <a:latin typeface="+mn-lt"/>
                        </a:rPr>
                        <a:t>CTE</a:t>
                      </a:r>
                    </a:p>
                  </a:txBody>
                  <a:tcPr marL="10083" marR="10083"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600" dirty="0">
                        <a:effectLst/>
                        <a:latin typeface="+mn-lt"/>
                      </a:endParaRPr>
                    </a:p>
                  </a:txBody>
                  <a:tcPr marL="10083" marR="10083"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600" dirty="0">
                        <a:effectLst/>
                        <a:latin typeface="+mn-lt"/>
                      </a:endParaRPr>
                    </a:p>
                  </a:txBody>
                  <a:tcPr marL="10083" marR="10083"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238019496"/>
                  </a:ext>
                </a:extLst>
              </a:tr>
              <a:tr h="1077120">
                <a:tc>
                  <a:txBody>
                    <a:bodyPr/>
                    <a:lstStyle/>
                    <a:p>
                      <a:pPr rtl="0" fontAlgn="b"/>
                      <a:r>
                        <a:rPr lang="en-US" sz="1400" dirty="0">
                          <a:effectLst/>
                          <a:latin typeface="+mn-lt"/>
                        </a:rPr>
                        <a:t>CCA 6</a:t>
                      </a:r>
                    </a:p>
                  </a:txBody>
                  <a:tcPr marL="10083" marR="10083"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dirty="0">
                          <a:effectLst/>
                          <a:latin typeface="+mn-lt"/>
                        </a:rPr>
                        <a:t>$20.00</a:t>
                      </a:r>
                    </a:p>
                  </a:txBody>
                  <a:tcPr marL="10083" marR="10083"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dirty="0">
                          <a:solidFill>
                            <a:srgbClr val="000000"/>
                          </a:solidFill>
                          <a:effectLst/>
                          <a:latin typeface="+mn-lt"/>
                        </a:rPr>
                        <a:t>This is a project based class. Students will be using consumable and non-consumable supplies for doing team projects the entire term. These supplies include poster board, crayons, markers, glue, scissors, storage containers, simulation materials for activities, hand sanitizers, and cleaning supplies for the computers.</a:t>
                      </a:r>
                    </a:p>
                  </a:txBody>
                  <a:tcPr marL="10083" marR="10083"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41718233"/>
                  </a:ext>
                </a:extLst>
              </a:tr>
              <a:tr h="3769917">
                <a:tc>
                  <a:txBody>
                    <a:bodyPr/>
                    <a:lstStyle/>
                    <a:p>
                      <a:pPr rtl="0" fontAlgn="b"/>
                      <a:r>
                        <a:rPr lang="en-US" sz="1400" dirty="0">
                          <a:effectLst/>
                          <a:latin typeface="+mn-lt"/>
                        </a:rPr>
                        <a:t>FACS 6</a:t>
                      </a:r>
                    </a:p>
                  </a:txBody>
                  <a:tcPr marL="10083" marR="10083"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dirty="0">
                          <a:effectLst/>
                          <a:latin typeface="+mn-lt"/>
                        </a:rPr>
                        <a:t>$20.00</a:t>
                      </a:r>
                    </a:p>
                  </a:txBody>
                  <a:tcPr marL="10083" marR="10083"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b="0" dirty="0">
                          <a:solidFill>
                            <a:srgbClr val="000000"/>
                          </a:solidFill>
                          <a:effectLst/>
                          <a:latin typeface="+mn-lt"/>
                        </a:rPr>
                        <a:t>This class is a project based class, where students use a multitude of supplies. Supplies include supply boxes with needles, thread, seam gauges, seam rippers, and pins with pin boxes. We use embroidery floss, glue guns and glue, rotary trimmers, fabric rulers, cutting mats, storage bins/containers for all supplies. Also purchase all cotton, stuffing for projects, fleece, felt, etc. We may buy cooking equipment, storage, paper products, pantry staples as well as provide food for 4-5 cooking days in the lab. We provide students with all supplies to make babysitting bag project including bean bags, felt boards, supplies to make play dough, crafts, etc. Students also use art supplies for our color unit as well as our interior design unit including special art paper, markers, crayons, glue sticks, scissors, etc. We provide students with supplies for textiles and fashion unit and may include fabric, construction paper, and print cartridges for the color and black and white printers. We also provide supplies for the laundry unit including stain remover, laundry detergent, and fabric softener - also use these in the foods lab during our cooking weeks.</a:t>
                      </a:r>
                    </a:p>
                  </a:txBody>
                  <a:tcPr marL="10083" marR="10083"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126327566"/>
                  </a:ext>
                </a:extLst>
              </a:tr>
            </a:tbl>
          </a:graphicData>
        </a:graphic>
      </p:graphicFrame>
    </p:spTree>
    <p:extLst>
      <p:ext uri="{BB962C8B-B14F-4D97-AF65-F5344CB8AC3E}">
        <p14:creationId xmlns:p14="http://schemas.microsoft.com/office/powerpoint/2010/main" val="2305597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6AED4-1C2E-864C-9194-BCAACD23915F}"/>
              </a:ext>
            </a:extLst>
          </p:cNvPr>
          <p:cNvSpPr>
            <a:spLocks noGrp="1"/>
          </p:cNvSpPr>
          <p:nvPr>
            <p:ph type="title"/>
          </p:nvPr>
        </p:nvSpPr>
        <p:spPr>
          <a:xfrm>
            <a:off x="1371600" y="0"/>
            <a:ext cx="9601200" cy="926275"/>
          </a:xfrm>
        </p:spPr>
        <p:txBody>
          <a:bodyPr/>
          <a:lstStyle/>
          <a:p>
            <a:r>
              <a:rPr lang="en-US" dirty="0"/>
              <a:t>Course Fees – By Curriculum</a:t>
            </a:r>
          </a:p>
        </p:txBody>
      </p:sp>
      <p:graphicFrame>
        <p:nvGraphicFramePr>
          <p:cNvPr id="5" name="Table 4">
            <a:extLst>
              <a:ext uri="{FF2B5EF4-FFF2-40B4-BE49-F238E27FC236}">
                <a16:creationId xmlns:a16="http://schemas.microsoft.com/office/drawing/2014/main" id="{ED3E73B0-D7AB-BC48-9593-634D9E8FF29F}"/>
              </a:ext>
            </a:extLst>
          </p:cNvPr>
          <p:cNvGraphicFramePr>
            <a:graphicFrameLocks noGrp="1"/>
          </p:cNvGraphicFramePr>
          <p:nvPr>
            <p:extLst>
              <p:ext uri="{D42A27DB-BD31-4B8C-83A1-F6EECF244321}">
                <p14:modId xmlns:p14="http://schemas.microsoft.com/office/powerpoint/2010/main" val="532794758"/>
              </p:ext>
            </p:extLst>
          </p:nvPr>
        </p:nvGraphicFramePr>
        <p:xfrm>
          <a:off x="1371600" y="754743"/>
          <a:ext cx="9601200" cy="5486400"/>
        </p:xfrm>
        <a:graphic>
          <a:graphicData uri="http://schemas.openxmlformats.org/drawingml/2006/table">
            <a:tbl>
              <a:tblPr/>
              <a:tblGrid>
                <a:gridCol w="2080260">
                  <a:extLst>
                    <a:ext uri="{9D8B030D-6E8A-4147-A177-3AD203B41FA5}">
                      <a16:colId xmlns:a16="http://schemas.microsoft.com/office/drawing/2014/main" val="2519444109"/>
                    </a:ext>
                  </a:extLst>
                </a:gridCol>
                <a:gridCol w="1943101">
                  <a:extLst>
                    <a:ext uri="{9D8B030D-6E8A-4147-A177-3AD203B41FA5}">
                      <a16:colId xmlns:a16="http://schemas.microsoft.com/office/drawing/2014/main" val="2624874225"/>
                    </a:ext>
                  </a:extLst>
                </a:gridCol>
                <a:gridCol w="5577839">
                  <a:extLst>
                    <a:ext uri="{9D8B030D-6E8A-4147-A177-3AD203B41FA5}">
                      <a16:colId xmlns:a16="http://schemas.microsoft.com/office/drawing/2014/main" val="2612354132"/>
                    </a:ext>
                  </a:extLst>
                </a:gridCol>
              </a:tblGrid>
              <a:tr h="1730746">
                <a:tc>
                  <a:txBody>
                    <a:bodyPr/>
                    <a:lstStyle/>
                    <a:p>
                      <a:pPr rtl="0" fontAlgn="b"/>
                      <a:r>
                        <a:rPr lang="en-US" sz="1400" dirty="0">
                          <a:effectLst/>
                          <a:latin typeface="+mn-lt"/>
                        </a:rPr>
                        <a:t>FACS A</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400" dirty="0">
                          <a:effectLst/>
                          <a:latin typeface="+mn-lt"/>
                        </a:rPr>
                        <a:t>$10.00</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b="0" dirty="0">
                          <a:solidFill>
                            <a:srgbClr val="000000"/>
                          </a:solidFill>
                          <a:effectLst/>
                          <a:latin typeface="+mn-lt"/>
                        </a:rPr>
                        <a:t>Funds are used to purchase supplies for student projects. These supplies include fabric, buttons, thread, and sewing tools such as needles, bobbins, seam gauges, and marking pencils. Fabric is the primary expenditure for this course as each student needs 5-6 yards of fabric for their various projects. Class fees also cover sewing machine repairs and the purchase of additional equipment. </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41718233"/>
                  </a:ext>
                </a:extLst>
              </a:tr>
              <a:tr h="819638">
                <a:tc>
                  <a:txBody>
                    <a:bodyPr/>
                    <a:lstStyle/>
                    <a:p>
                      <a:pPr rtl="0" fontAlgn="b"/>
                      <a:r>
                        <a:rPr lang="en-US" sz="1400" dirty="0">
                          <a:effectLst/>
                          <a:latin typeface="+mn-lt"/>
                        </a:rPr>
                        <a:t>FACS B</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400" dirty="0">
                          <a:effectLst/>
                          <a:latin typeface="+mn-lt"/>
                        </a:rPr>
                        <a:t>$10.00</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b="0" dirty="0">
                          <a:solidFill>
                            <a:srgbClr val="000000"/>
                          </a:solidFill>
                          <a:effectLst/>
                          <a:latin typeface="+mn-lt"/>
                        </a:rPr>
                        <a:t>Funds used for supplying all the ingredients for cooking labs and preschool lab. Fee's allow the class to have multiple hands on projects through out the semester. </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126327566"/>
                  </a:ext>
                </a:extLst>
              </a:tr>
              <a:tr h="2936016">
                <a:tc>
                  <a:txBody>
                    <a:bodyPr/>
                    <a:lstStyle/>
                    <a:p>
                      <a:pPr rtl="0" fontAlgn="b"/>
                      <a:r>
                        <a:rPr lang="en-US" sz="1400" dirty="0">
                          <a:effectLst/>
                          <a:latin typeface="+mn-lt"/>
                        </a:rPr>
                        <a:t>Coding</a:t>
                      </a:r>
                    </a:p>
                  </a:txBody>
                  <a:tcPr marL="6218" marR="6218"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400" dirty="0">
                          <a:effectLst/>
                          <a:latin typeface="+mn-lt"/>
                        </a:rPr>
                        <a:t>$10.00</a:t>
                      </a:r>
                    </a:p>
                  </a:txBody>
                  <a:tcPr marL="6218" marR="6218"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dirty="0">
                          <a:solidFill>
                            <a:srgbClr val="000000"/>
                          </a:solidFill>
                          <a:effectLst/>
                          <a:latin typeface="+mn-lt"/>
                        </a:rPr>
                        <a:t>CTE classes are project based so the funds are used to purchase the supplies that we use for these projects. Some additional supplies may include: special paper, foil, electronic parts, robot parts or purchases, small pieces of wood, 3D filament and pens, magnets, batteries, small motors, special glue/paint/varnish, craft sticks, wood, tools and repairs. We also purchase food/cooking items for activities and rewards. Because of the large supplies we have in class we need additional storage bins and boxes. We also try to go on a field trip if there is one during the school year and we pay for buses out of our supplies. We provide all the folders or binders for each student to use in class (these stay in the classroom so not to get lost at home or mixed with other classes). In Manufacturing Tech about half of the fee are used to pay for the wood used for the student's personal projects.</a:t>
                      </a:r>
                    </a:p>
                  </a:txBody>
                  <a:tcPr marL="6218" marR="6218"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720081508"/>
                  </a:ext>
                </a:extLst>
              </a:tr>
            </a:tbl>
          </a:graphicData>
        </a:graphic>
      </p:graphicFrame>
    </p:spTree>
    <p:extLst>
      <p:ext uri="{BB962C8B-B14F-4D97-AF65-F5344CB8AC3E}">
        <p14:creationId xmlns:p14="http://schemas.microsoft.com/office/powerpoint/2010/main" val="2569324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26EEB-3307-E84A-B90B-614B9AA3BD52}"/>
              </a:ext>
            </a:extLst>
          </p:cNvPr>
          <p:cNvSpPr>
            <a:spLocks noGrp="1"/>
          </p:cNvSpPr>
          <p:nvPr>
            <p:ph type="title"/>
          </p:nvPr>
        </p:nvSpPr>
        <p:spPr>
          <a:xfrm>
            <a:off x="1371600" y="90715"/>
            <a:ext cx="9601200" cy="925285"/>
          </a:xfrm>
        </p:spPr>
        <p:txBody>
          <a:bodyPr/>
          <a:lstStyle/>
          <a:p>
            <a:r>
              <a:rPr lang="en-US" dirty="0"/>
              <a:t>Course Fees – By Curriculum</a:t>
            </a:r>
          </a:p>
        </p:txBody>
      </p:sp>
      <p:graphicFrame>
        <p:nvGraphicFramePr>
          <p:cNvPr id="4" name="Table 3">
            <a:extLst>
              <a:ext uri="{FF2B5EF4-FFF2-40B4-BE49-F238E27FC236}">
                <a16:creationId xmlns:a16="http://schemas.microsoft.com/office/drawing/2014/main" id="{C5D82F49-E4C6-6A44-AC72-C2EB21950EAB}"/>
              </a:ext>
            </a:extLst>
          </p:cNvPr>
          <p:cNvGraphicFramePr>
            <a:graphicFrameLocks noGrp="1"/>
          </p:cNvGraphicFramePr>
          <p:nvPr>
            <p:extLst>
              <p:ext uri="{D42A27DB-BD31-4B8C-83A1-F6EECF244321}">
                <p14:modId xmlns:p14="http://schemas.microsoft.com/office/powerpoint/2010/main" val="3516630137"/>
              </p:ext>
            </p:extLst>
          </p:nvPr>
        </p:nvGraphicFramePr>
        <p:xfrm>
          <a:off x="1371600" y="1125946"/>
          <a:ext cx="9601200" cy="5547360"/>
        </p:xfrm>
        <a:graphic>
          <a:graphicData uri="http://schemas.openxmlformats.org/drawingml/2006/table">
            <a:tbl>
              <a:tblPr/>
              <a:tblGrid>
                <a:gridCol w="2080260">
                  <a:extLst>
                    <a:ext uri="{9D8B030D-6E8A-4147-A177-3AD203B41FA5}">
                      <a16:colId xmlns:a16="http://schemas.microsoft.com/office/drawing/2014/main" val="2206298847"/>
                    </a:ext>
                  </a:extLst>
                </a:gridCol>
                <a:gridCol w="1943101">
                  <a:extLst>
                    <a:ext uri="{9D8B030D-6E8A-4147-A177-3AD203B41FA5}">
                      <a16:colId xmlns:a16="http://schemas.microsoft.com/office/drawing/2014/main" val="3154439362"/>
                    </a:ext>
                  </a:extLst>
                </a:gridCol>
                <a:gridCol w="5577839">
                  <a:extLst>
                    <a:ext uri="{9D8B030D-6E8A-4147-A177-3AD203B41FA5}">
                      <a16:colId xmlns:a16="http://schemas.microsoft.com/office/drawing/2014/main" val="1317666323"/>
                    </a:ext>
                  </a:extLst>
                </a:gridCol>
              </a:tblGrid>
              <a:tr h="1193800">
                <a:tc>
                  <a:txBody>
                    <a:bodyPr/>
                    <a:lstStyle/>
                    <a:p>
                      <a:pPr rtl="0" fontAlgn="b"/>
                      <a:r>
                        <a:rPr lang="en-US" sz="1400" dirty="0">
                          <a:effectLst/>
                        </a:rPr>
                        <a:t>STEM 6</a:t>
                      </a:r>
                    </a:p>
                  </a:txBody>
                  <a:tcPr marL="6218" marR="6218"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400" dirty="0">
                          <a:effectLst/>
                        </a:rPr>
                        <a:t>$10.00</a:t>
                      </a:r>
                    </a:p>
                  </a:txBody>
                  <a:tcPr marL="6218" marR="6218"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dirty="0">
                          <a:solidFill>
                            <a:srgbClr val="000000"/>
                          </a:solidFill>
                          <a:effectLst/>
                        </a:rPr>
                        <a:t>CTE classes are project based so the funds are used to purchase the supplies that we use for these projects. Some additional supplies may include: special paper, foil, electronic parts, robot parts or purchases, small pieces of wood, 3D filament and pens, magnets, batteries, small motors, special glue/paint/varnish, craft sticks, wood, tools and repairs. We also purchase food/cooking items for activities and rewards. Because of the large supplies we have in class we need additional storage bins and boxes. We also try to go on a field trip if there is one during the school year and we pay for buses out of our supplies. We provide all the folders or binders for each student to use in class (these stay in the classroom so not to get lost at home or mixed with other classes). In Manufacturing Tech about half of the fee are used to pay for the wood used for the student's personal projects.</a:t>
                      </a:r>
                    </a:p>
                  </a:txBody>
                  <a:tcPr marL="6218" marR="6218"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684068813"/>
                  </a:ext>
                </a:extLst>
              </a:tr>
              <a:tr h="1193800">
                <a:tc>
                  <a:txBody>
                    <a:bodyPr/>
                    <a:lstStyle/>
                    <a:p>
                      <a:pPr rtl="0" fontAlgn="b"/>
                      <a:r>
                        <a:rPr lang="en-US" sz="1400" dirty="0">
                          <a:effectLst/>
                        </a:rPr>
                        <a:t>Exploring Tech &amp; Manufacturing Tech</a:t>
                      </a:r>
                    </a:p>
                  </a:txBody>
                  <a:tcPr marL="6218" marR="6218"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400" dirty="0">
                          <a:effectLst/>
                        </a:rPr>
                        <a:t>$20.00</a:t>
                      </a:r>
                    </a:p>
                  </a:txBody>
                  <a:tcPr marL="6218" marR="6218"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dirty="0">
                          <a:solidFill>
                            <a:srgbClr val="000000"/>
                          </a:solidFill>
                          <a:effectLst/>
                        </a:rPr>
                        <a:t>CTE classes are project based so the funds are used to purchase the supplies that we use for these projects. Some additional supplies may include: special paper, foil, electronic parts, robot parts or purchases, small pieces of wood, 3D filament and pens, magnets, batteries, small motors, special glue/paint/varnish, craft sticks, wood, tools and repairs. We also purchase food/cooking items for activities and rewards. Because of the large supplies we have in class we need additional storage bins and boxes. We also try to go on a field trip if there is one during the school year and we pay for buses out of our supplies. We provide all the folders or binders for each student to use in class (these stay in the classroom so not to get lost at home or mixed with other classes). In Manufacturing Tech about half of the fee are used to pay for the wood used for the student's personal projects.</a:t>
                      </a:r>
                    </a:p>
                  </a:txBody>
                  <a:tcPr marL="6218" marR="6218"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96494015"/>
                  </a:ext>
                </a:extLst>
              </a:tr>
            </a:tbl>
          </a:graphicData>
        </a:graphic>
      </p:graphicFrame>
    </p:spTree>
    <p:extLst>
      <p:ext uri="{BB962C8B-B14F-4D97-AF65-F5344CB8AC3E}">
        <p14:creationId xmlns:p14="http://schemas.microsoft.com/office/powerpoint/2010/main" val="2586417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6AED4-1C2E-864C-9194-BCAACD23915F}"/>
              </a:ext>
            </a:extLst>
          </p:cNvPr>
          <p:cNvSpPr>
            <a:spLocks noGrp="1"/>
          </p:cNvSpPr>
          <p:nvPr>
            <p:ph type="title"/>
          </p:nvPr>
        </p:nvSpPr>
        <p:spPr>
          <a:xfrm>
            <a:off x="1371600" y="0"/>
            <a:ext cx="9601200" cy="926275"/>
          </a:xfrm>
        </p:spPr>
        <p:txBody>
          <a:bodyPr/>
          <a:lstStyle/>
          <a:p>
            <a:r>
              <a:rPr lang="en-US" dirty="0"/>
              <a:t>Course Fees – By Curriculum</a:t>
            </a:r>
          </a:p>
        </p:txBody>
      </p:sp>
      <p:graphicFrame>
        <p:nvGraphicFramePr>
          <p:cNvPr id="4" name="Table 3">
            <a:extLst>
              <a:ext uri="{FF2B5EF4-FFF2-40B4-BE49-F238E27FC236}">
                <a16:creationId xmlns:a16="http://schemas.microsoft.com/office/drawing/2014/main" id="{0F0FDEA9-752D-3943-9799-B8F502472CFA}"/>
              </a:ext>
            </a:extLst>
          </p:cNvPr>
          <p:cNvGraphicFramePr>
            <a:graphicFrameLocks noGrp="1"/>
          </p:cNvGraphicFramePr>
          <p:nvPr>
            <p:extLst>
              <p:ext uri="{D42A27DB-BD31-4B8C-83A1-F6EECF244321}">
                <p14:modId xmlns:p14="http://schemas.microsoft.com/office/powerpoint/2010/main" val="2168636896"/>
              </p:ext>
            </p:extLst>
          </p:nvPr>
        </p:nvGraphicFramePr>
        <p:xfrm>
          <a:off x="1371601" y="926275"/>
          <a:ext cx="10396846" cy="5073999"/>
        </p:xfrm>
        <a:graphic>
          <a:graphicData uri="http://schemas.openxmlformats.org/drawingml/2006/table">
            <a:tbl>
              <a:tblPr/>
              <a:tblGrid>
                <a:gridCol w="2252649">
                  <a:extLst>
                    <a:ext uri="{9D8B030D-6E8A-4147-A177-3AD203B41FA5}">
                      <a16:colId xmlns:a16="http://schemas.microsoft.com/office/drawing/2014/main" val="448768805"/>
                    </a:ext>
                  </a:extLst>
                </a:gridCol>
                <a:gridCol w="2104124">
                  <a:extLst>
                    <a:ext uri="{9D8B030D-6E8A-4147-A177-3AD203B41FA5}">
                      <a16:colId xmlns:a16="http://schemas.microsoft.com/office/drawing/2014/main" val="2150817781"/>
                    </a:ext>
                  </a:extLst>
                </a:gridCol>
                <a:gridCol w="6040073">
                  <a:extLst>
                    <a:ext uri="{9D8B030D-6E8A-4147-A177-3AD203B41FA5}">
                      <a16:colId xmlns:a16="http://schemas.microsoft.com/office/drawing/2014/main" val="2721386840"/>
                    </a:ext>
                  </a:extLst>
                </a:gridCol>
              </a:tblGrid>
              <a:tr h="165974">
                <a:tc>
                  <a:txBody>
                    <a:bodyPr/>
                    <a:lstStyle/>
                    <a:p>
                      <a:pPr rtl="0" fontAlgn="b"/>
                      <a:r>
                        <a:rPr lang="en-US" sz="1400" b="1" dirty="0">
                          <a:solidFill>
                            <a:srgbClr val="FF0000"/>
                          </a:solidFill>
                          <a:effectLst/>
                        </a:rPr>
                        <a:t>MATH</a:t>
                      </a:r>
                    </a:p>
                  </a:txBody>
                  <a:tcPr marL="12435" marR="1243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dirty="0">
                        <a:effectLst/>
                      </a:endParaRPr>
                    </a:p>
                  </a:txBody>
                  <a:tcPr marL="12435" marR="1243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dirty="0">
                        <a:effectLst/>
                      </a:endParaRPr>
                    </a:p>
                  </a:txBody>
                  <a:tcPr marL="12435" marR="1243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92053217"/>
                  </a:ext>
                </a:extLst>
              </a:tr>
              <a:tr h="497923">
                <a:tc>
                  <a:txBody>
                    <a:bodyPr/>
                    <a:lstStyle/>
                    <a:p>
                      <a:pPr rtl="0" fontAlgn="b"/>
                      <a:r>
                        <a:rPr lang="en-US" sz="1400" dirty="0">
                          <a:effectLst/>
                        </a:rPr>
                        <a:t>Math 6, 7 &amp; 8</a:t>
                      </a:r>
                    </a:p>
                  </a:txBody>
                  <a:tcPr marL="12435" marR="1243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dirty="0">
                          <a:effectLst/>
                        </a:rPr>
                        <a:t>$20.00</a:t>
                      </a:r>
                    </a:p>
                  </a:txBody>
                  <a:tcPr marL="12435" marR="1243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dirty="0">
                          <a:effectLst/>
                        </a:rPr>
                        <a:t>Consumable fee a workbook each student receives and uses daily throughout the school year.  9 units/workbook costs $28.</a:t>
                      </a:r>
                    </a:p>
                  </a:txBody>
                  <a:tcPr marL="12435" marR="1243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27746987"/>
                  </a:ext>
                </a:extLst>
              </a:tr>
              <a:tr h="165974">
                <a:tc>
                  <a:txBody>
                    <a:bodyPr/>
                    <a:lstStyle/>
                    <a:p>
                      <a:pPr rtl="0" fontAlgn="b"/>
                      <a:endParaRPr lang="en-US" sz="1400" dirty="0">
                        <a:effectLst/>
                      </a:endParaRPr>
                    </a:p>
                  </a:txBody>
                  <a:tcPr marL="12435" marR="1243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dirty="0">
                        <a:effectLst/>
                      </a:endParaRPr>
                    </a:p>
                  </a:txBody>
                  <a:tcPr marL="12435" marR="1243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dirty="0">
                        <a:effectLst/>
                      </a:endParaRPr>
                    </a:p>
                  </a:txBody>
                  <a:tcPr marL="12435" marR="1243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27706872"/>
                  </a:ext>
                </a:extLst>
              </a:tr>
              <a:tr h="331948">
                <a:tc>
                  <a:txBody>
                    <a:bodyPr/>
                    <a:lstStyle/>
                    <a:p>
                      <a:pPr rtl="0" fontAlgn="b"/>
                      <a:r>
                        <a:rPr lang="en-US" sz="1400" b="1" dirty="0">
                          <a:solidFill>
                            <a:srgbClr val="FF0000"/>
                          </a:solidFill>
                          <a:effectLst/>
                        </a:rPr>
                        <a:t>PERFORMING ARTS</a:t>
                      </a:r>
                    </a:p>
                  </a:txBody>
                  <a:tcPr marL="12435" marR="1243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dirty="0">
                        <a:effectLst/>
                      </a:endParaRPr>
                    </a:p>
                  </a:txBody>
                  <a:tcPr marL="12435" marR="1243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400" dirty="0">
                        <a:effectLst/>
                      </a:endParaRPr>
                    </a:p>
                  </a:txBody>
                  <a:tcPr marL="12435" marR="1243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670471234"/>
                  </a:ext>
                </a:extLst>
              </a:tr>
              <a:tr h="497923">
                <a:tc>
                  <a:txBody>
                    <a:bodyPr/>
                    <a:lstStyle/>
                    <a:p>
                      <a:pPr rtl="0" fontAlgn="b"/>
                      <a:r>
                        <a:rPr lang="en-US" sz="1400" dirty="0">
                          <a:effectLst/>
                        </a:rPr>
                        <a:t>Instrumental Music</a:t>
                      </a:r>
                    </a:p>
                  </a:txBody>
                  <a:tcPr marL="12435" marR="1243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dirty="0">
                          <a:effectLst/>
                        </a:rPr>
                        <a:t>$10.00</a:t>
                      </a:r>
                    </a:p>
                  </a:txBody>
                  <a:tcPr marL="12435" marR="1243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dirty="0">
                          <a:solidFill>
                            <a:srgbClr val="000000"/>
                          </a:solidFill>
                          <a:effectLst/>
                        </a:rPr>
                        <a:t>Each student in all classes will receive a T Shirt which they will wear for performances throughout the year.</a:t>
                      </a:r>
                    </a:p>
                  </a:txBody>
                  <a:tcPr marL="12435" marR="1243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901020549"/>
                  </a:ext>
                </a:extLst>
              </a:tr>
              <a:tr h="497923">
                <a:tc>
                  <a:txBody>
                    <a:bodyPr/>
                    <a:lstStyle/>
                    <a:p>
                      <a:pPr rtl="0" fontAlgn="b"/>
                      <a:r>
                        <a:rPr lang="en-US" sz="1400" dirty="0">
                          <a:effectLst/>
                        </a:rPr>
                        <a:t>Choral Music</a:t>
                      </a:r>
                    </a:p>
                  </a:txBody>
                  <a:tcPr marL="12435" marR="1243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dirty="0">
                          <a:effectLst/>
                        </a:rPr>
                        <a:t>$10.00</a:t>
                      </a:r>
                    </a:p>
                  </a:txBody>
                  <a:tcPr marL="12435" marR="1243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dirty="0">
                          <a:effectLst/>
                        </a:rPr>
                        <a:t>Each student in all classes will receive a T Shirt which they will wear for performances throughout the year.</a:t>
                      </a:r>
                    </a:p>
                  </a:txBody>
                  <a:tcPr marL="12435" marR="1243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168389682"/>
                  </a:ext>
                </a:extLst>
              </a:tr>
              <a:tr h="497923">
                <a:tc>
                  <a:txBody>
                    <a:bodyPr/>
                    <a:lstStyle/>
                    <a:p>
                      <a:pPr rtl="0" fontAlgn="b"/>
                      <a:r>
                        <a:rPr lang="en-US" sz="1400" dirty="0">
                          <a:effectLst/>
                        </a:rPr>
                        <a:t>Theatre</a:t>
                      </a:r>
                    </a:p>
                  </a:txBody>
                  <a:tcPr marL="12435" marR="1243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dirty="0">
                          <a:effectLst/>
                        </a:rPr>
                        <a:t>$10.00</a:t>
                      </a:r>
                    </a:p>
                  </a:txBody>
                  <a:tcPr marL="12435" marR="1243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dirty="0">
                          <a:effectLst/>
                        </a:rPr>
                        <a:t>Each student in all classes will receive a T Shirt which they will wear for performances throughout the year.</a:t>
                      </a:r>
                    </a:p>
                  </a:txBody>
                  <a:tcPr marL="12435" marR="1243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807194963"/>
                  </a:ext>
                </a:extLst>
              </a:tr>
              <a:tr h="663897">
                <a:tc>
                  <a:txBody>
                    <a:bodyPr/>
                    <a:lstStyle/>
                    <a:p>
                      <a:pPr rtl="0" fontAlgn="b"/>
                      <a:r>
                        <a:rPr lang="en-US" sz="1400" dirty="0">
                          <a:effectLst/>
                        </a:rPr>
                        <a:t>Dance 1</a:t>
                      </a:r>
                    </a:p>
                  </a:txBody>
                  <a:tcPr marL="12435" marR="1243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dirty="0">
                          <a:effectLst/>
                        </a:rPr>
                        <a:t>$10.00</a:t>
                      </a:r>
                    </a:p>
                  </a:txBody>
                  <a:tcPr marL="12435" marR="1243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dirty="0">
                          <a:solidFill>
                            <a:srgbClr val="000000"/>
                          </a:solidFill>
                          <a:effectLst/>
                        </a:rPr>
                        <a:t>Dance 1 performs in both our winter and spring concert. They perform one to two numbers. This fee assists with music, costumes and props for these numbers.</a:t>
                      </a:r>
                    </a:p>
                  </a:txBody>
                  <a:tcPr marL="12435" marR="1243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893505210"/>
                  </a:ext>
                </a:extLst>
              </a:tr>
              <a:tr h="663897">
                <a:tc>
                  <a:txBody>
                    <a:bodyPr/>
                    <a:lstStyle/>
                    <a:p>
                      <a:pPr rtl="0" fontAlgn="b"/>
                      <a:r>
                        <a:rPr lang="en-US" sz="1400" dirty="0">
                          <a:effectLst/>
                        </a:rPr>
                        <a:t>Dance 2</a:t>
                      </a:r>
                    </a:p>
                  </a:txBody>
                  <a:tcPr marL="12435" marR="1243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dirty="0">
                          <a:effectLst/>
                        </a:rPr>
                        <a:t>$20.00</a:t>
                      </a:r>
                    </a:p>
                  </a:txBody>
                  <a:tcPr marL="12435" marR="1243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dirty="0">
                          <a:solidFill>
                            <a:srgbClr val="000000"/>
                          </a:solidFill>
                          <a:effectLst/>
                        </a:rPr>
                        <a:t>Dance 2 performs in both our winter and spring concert. They perform two to three numbers. This fee assists with music, costumes and props for these numbers.</a:t>
                      </a:r>
                    </a:p>
                  </a:txBody>
                  <a:tcPr marL="12435" marR="1243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863909321"/>
                  </a:ext>
                </a:extLst>
              </a:tr>
              <a:tr h="995845">
                <a:tc>
                  <a:txBody>
                    <a:bodyPr/>
                    <a:lstStyle/>
                    <a:p>
                      <a:pPr rtl="0" fontAlgn="b"/>
                      <a:r>
                        <a:rPr lang="en-US" sz="1400" dirty="0">
                          <a:solidFill>
                            <a:srgbClr val="000000"/>
                          </a:solidFill>
                          <a:effectLst/>
                        </a:rPr>
                        <a:t>Dance 3 &amp; Dance Company</a:t>
                      </a:r>
                    </a:p>
                  </a:txBody>
                  <a:tcPr marL="12435" marR="1243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dirty="0">
                          <a:effectLst/>
                        </a:rPr>
                        <a:t>$30.00</a:t>
                      </a:r>
                    </a:p>
                  </a:txBody>
                  <a:tcPr marL="12435" marR="1243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400" dirty="0">
                          <a:solidFill>
                            <a:srgbClr val="000000"/>
                          </a:solidFill>
                          <a:effectLst/>
                        </a:rPr>
                        <a:t>Dance 3 and Dance Company performs in both our winter and spring concert. Dance 3 performs three to four numbers and Dance Company performs six to ten numbers. The fee assists with music, costumes and props for these numbers. </a:t>
                      </a:r>
                    </a:p>
                  </a:txBody>
                  <a:tcPr marL="12435" marR="1243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32207971"/>
                  </a:ext>
                </a:extLst>
              </a:tr>
            </a:tbl>
          </a:graphicData>
        </a:graphic>
      </p:graphicFrame>
    </p:spTree>
    <p:extLst>
      <p:ext uri="{BB962C8B-B14F-4D97-AF65-F5344CB8AC3E}">
        <p14:creationId xmlns:p14="http://schemas.microsoft.com/office/powerpoint/2010/main" val="3750585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B819A-3792-B345-B57A-751D4AC16F92}"/>
              </a:ext>
            </a:extLst>
          </p:cNvPr>
          <p:cNvSpPr>
            <a:spLocks noGrp="1"/>
          </p:cNvSpPr>
          <p:nvPr>
            <p:ph type="title"/>
          </p:nvPr>
        </p:nvSpPr>
        <p:spPr>
          <a:xfrm>
            <a:off x="1371600" y="327991"/>
            <a:ext cx="9601200" cy="1485900"/>
          </a:xfrm>
        </p:spPr>
        <p:txBody>
          <a:bodyPr/>
          <a:lstStyle/>
          <a:p>
            <a:r>
              <a:rPr lang="en-US" dirty="0"/>
              <a:t>School &amp; Class Size</a:t>
            </a:r>
          </a:p>
        </p:txBody>
      </p:sp>
      <p:sp>
        <p:nvSpPr>
          <p:cNvPr id="3" name="Content Placeholder 2">
            <a:extLst>
              <a:ext uri="{FF2B5EF4-FFF2-40B4-BE49-F238E27FC236}">
                <a16:creationId xmlns:a16="http://schemas.microsoft.com/office/drawing/2014/main" id="{E1F46F1A-D65A-5342-A450-EFD8837A0F33}"/>
              </a:ext>
            </a:extLst>
          </p:cNvPr>
          <p:cNvSpPr>
            <a:spLocks noGrp="1"/>
          </p:cNvSpPr>
          <p:nvPr>
            <p:ph idx="1"/>
          </p:nvPr>
        </p:nvSpPr>
        <p:spPr>
          <a:xfrm>
            <a:off x="1371600" y="1325217"/>
            <a:ext cx="9601200" cy="5208105"/>
          </a:xfrm>
        </p:spPr>
        <p:txBody>
          <a:bodyPr>
            <a:normAutofit fontScale="92500" lnSpcReduction="10000"/>
          </a:bodyPr>
          <a:lstStyle/>
          <a:p>
            <a:r>
              <a:rPr lang="en-US" dirty="0"/>
              <a:t>Overall</a:t>
            </a:r>
          </a:p>
          <a:p>
            <a:pPr lvl="1"/>
            <a:r>
              <a:rPr lang="en-US" dirty="0"/>
              <a:t>The 1</a:t>
            </a:r>
            <a:r>
              <a:rPr lang="en-US" baseline="30000" dirty="0"/>
              <a:t>st</a:t>
            </a:r>
            <a:r>
              <a:rPr lang="en-US" dirty="0"/>
              <a:t> day of school our count was 1644</a:t>
            </a:r>
          </a:p>
          <a:p>
            <a:pPr lvl="1"/>
            <a:r>
              <a:rPr lang="en-US" dirty="0"/>
              <a:t>The 10</a:t>
            </a:r>
            <a:r>
              <a:rPr lang="en-US" baseline="30000" dirty="0"/>
              <a:t>th</a:t>
            </a:r>
            <a:r>
              <a:rPr lang="en-US" dirty="0"/>
              <a:t> day of school our count was 1606</a:t>
            </a:r>
          </a:p>
          <a:p>
            <a:endParaRPr lang="en-US" dirty="0"/>
          </a:p>
          <a:p>
            <a:r>
              <a:rPr lang="en-US" dirty="0"/>
              <a:t>By Grade Level</a:t>
            </a:r>
          </a:p>
          <a:p>
            <a:pPr lvl="1"/>
            <a:r>
              <a:rPr lang="en-US" dirty="0"/>
              <a:t>6</a:t>
            </a:r>
            <a:r>
              <a:rPr lang="en-US" baseline="30000" dirty="0"/>
              <a:t>th</a:t>
            </a:r>
            <a:r>
              <a:rPr lang="en-US" dirty="0"/>
              <a:t> grade = 520 (average class size = 35)</a:t>
            </a:r>
          </a:p>
          <a:p>
            <a:pPr lvl="1"/>
            <a:r>
              <a:rPr lang="en-US" dirty="0"/>
              <a:t>7</a:t>
            </a:r>
            <a:r>
              <a:rPr lang="en-US" baseline="30000" dirty="0"/>
              <a:t>th</a:t>
            </a:r>
            <a:r>
              <a:rPr lang="en-US" dirty="0"/>
              <a:t> grade = 566 (average class size = 38)</a:t>
            </a:r>
          </a:p>
          <a:p>
            <a:pPr lvl="1"/>
            <a:r>
              <a:rPr lang="en-US" dirty="0"/>
              <a:t>8</a:t>
            </a:r>
            <a:r>
              <a:rPr lang="en-US" baseline="30000" dirty="0"/>
              <a:t>th</a:t>
            </a:r>
            <a:r>
              <a:rPr lang="en-US" dirty="0"/>
              <a:t> grade = 520 (average class size = 35)</a:t>
            </a:r>
          </a:p>
          <a:p>
            <a:pPr lvl="1"/>
            <a:endParaRPr lang="en-US" dirty="0"/>
          </a:p>
          <a:p>
            <a:r>
              <a:rPr lang="en-US" dirty="0"/>
              <a:t>The next 5 years</a:t>
            </a:r>
          </a:p>
          <a:p>
            <a:pPr lvl="1"/>
            <a:r>
              <a:rPr lang="en-US" dirty="0"/>
              <a:t>2019-2020 	1596</a:t>
            </a:r>
            <a:endParaRPr lang="en-US" sz="2400" dirty="0"/>
          </a:p>
          <a:p>
            <a:pPr lvl="1"/>
            <a:r>
              <a:rPr lang="en-US" dirty="0"/>
              <a:t>2020-2021 	1609</a:t>
            </a:r>
            <a:endParaRPr lang="en-US" sz="2400" dirty="0"/>
          </a:p>
          <a:p>
            <a:pPr lvl="1"/>
            <a:r>
              <a:rPr lang="en-US" dirty="0"/>
              <a:t>2021-2022 	1576</a:t>
            </a:r>
            <a:endParaRPr lang="en-US" sz="2400" dirty="0"/>
          </a:p>
          <a:p>
            <a:pPr lvl="1"/>
            <a:r>
              <a:rPr lang="en-US" dirty="0"/>
              <a:t>2022-2023 	1543</a:t>
            </a:r>
            <a:endParaRPr lang="en-US" sz="2400" dirty="0"/>
          </a:p>
          <a:p>
            <a:pPr lvl="1"/>
            <a:r>
              <a:rPr lang="en-US" dirty="0"/>
              <a:t>2023-2024 	1509</a:t>
            </a:r>
            <a:endParaRPr lang="en-US" sz="2400" dirty="0"/>
          </a:p>
          <a:p>
            <a:pPr lvl="1"/>
            <a:endParaRPr lang="en-US" dirty="0"/>
          </a:p>
        </p:txBody>
      </p:sp>
      <p:sp>
        <p:nvSpPr>
          <p:cNvPr id="4" name="TextBox 3">
            <a:extLst>
              <a:ext uri="{FF2B5EF4-FFF2-40B4-BE49-F238E27FC236}">
                <a16:creationId xmlns:a16="http://schemas.microsoft.com/office/drawing/2014/main" id="{32AC4889-70E5-ED46-A6E8-9AD6B20E6032}"/>
              </a:ext>
            </a:extLst>
          </p:cNvPr>
          <p:cNvSpPr txBox="1"/>
          <p:nvPr/>
        </p:nvSpPr>
        <p:spPr>
          <a:xfrm>
            <a:off x="7625751" y="3278038"/>
            <a:ext cx="3747821" cy="646331"/>
          </a:xfrm>
          <a:prstGeom prst="rect">
            <a:avLst/>
          </a:prstGeom>
          <a:noFill/>
        </p:spPr>
        <p:txBody>
          <a:bodyPr wrap="none" rtlCol="0">
            <a:spAutoFit/>
          </a:bodyPr>
          <a:lstStyle/>
          <a:p>
            <a:r>
              <a:rPr lang="en-US" dirty="0"/>
              <a:t>Sweet spot = 500 students per team</a:t>
            </a:r>
          </a:p>
          <a:p>
            <a:r>
              <a:rPr lang="en-US" dirty="0"/>
              <a:t>Average class size = 33</a:t>
            </a:r>
          </a:p>
        </p:txBody>
      </p:sp>
      <p:sp>
        <p:nvSpPr>
          <p:cNvPr id="5" name="TextBox 4">
            <a:extLst>
              <a:ext uri="{FF2B5EF4-FFF2-40B4-BE49-F238E27FC236}">
                <a16:creationId xmlns:a16="http://schemas.microsoft.com/office/drawing/2014/main" id="{C91D3946-F58B-C643-B87E-20D564D772F6}"/>
              </a:ext>
            </a:extLst>
          </p:cNvPr>
          <p:cNvSpPr txBox="1"/>
          <p:nvPr/>
        </p:nvSpPr>
        <p:spPr>
          <a:xfrm>
            <a:off x="7640127" y="5190227"/>
            <a:ext cx="2948628" cy="369332"/>
          </a:xfrm>
          <a:prstGeom prst="rect">
            <a:avLst/>
          </a:prstGeom>
          <a:noFill/>
        </p:spPr>
        <p:txBody>
          <a:bodyPr wrap="none" rtlCol="0">
            <a:spAutoFit/>
          </a:bodyPr>
          <a:lstStyle/>
          <a:p>
            <a:r>
              <a:rPr lang="en-US" dirty="0"/>
              <a:t>Sweet spot = 1500 students</a:t>
            </a:r>
          </a:p>
        </p:txBody>
      </p:sp>
    </p:spTree>
    <p:extLst>
      <p:ext uri="{BB962C8B-B14F-4D97-AF65-F5344CB8AC3E}">
        <p14:creationId xmlns:p14="http://schemas.microsoft.com/office/powerpoint/2010/main" val="13853562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F4B79-A27B-CC46-97ED-3D5E5A71C1B0}"/>
              </a:ext>
            </a:extLst>
          </p:cNvPr>
          <p:cNvSpPr>
            <a:spLocks noGrp="1"/>
          </p:cNvSpPr>
          <p:nvPr>
            <p:ph type="title"/>
          </p:nvPr>
        </p:nvSpPr>
        <p:spPr>
          <a:xfrm>
            <a:off x="1371600" y="96867"/>
            <a:ext cx="9601200" cy="1485900"/>
          </a:xfrm>
        </p:spPr>
        <p:txBody>
          <a:bodyPr/>
          <a:lstStyle/>
          <a:p>
            <a:r>
              <a:rPr lang="en-US" dirty="0"/>
              <a:t>SCC District Training Dates</a:t>
            </a:r>
          </a:p>
        </p:txBody>
      </p:sp>
      <p:pic>
        <p:nvPicPr>
          <p:cNvPr id="6" name="Picture 5">
            <a:extLst>
              <a:ext uri="{FF2B5EF4-FFF2-40B4-BE49-F238E27FC236}">
                <a16:creationId xmlns:a16="http://schemas.microsoft.com/office/drawing/2014/main" id="{EF371258-D72C-F44C-AAF9-F507265933A0}"/>
              </a:ext>
            </a:extLst>
          </p:cNvPr>
          <p:cNvPicPr>
            <a:picLocks noChangeAspect="1"/>
          </p:cNvPicPr>
          <p:nvPr/>
        </p:nvPicPr>
        <p:blipFill>
          <a:blip r:embed="rId2"/>
          <a:stretch>
            <a:fillRect/>
          </a:stretch>
        </p:blipFill>
        <p:spPr>
          <a:xfrm>
            <a:off x="883403" y="945397"/>
            <a:ext cx="11174278" cy="5912603"/>
          </a:xfrm>
          <a:prstGeom prst="rect">
            <a:avLst/>
          </a:prstGeom>
        </p:spPr>
      </p:pic>
      <p:sp>
        <p:nvSpPr>
          <p:cNvPr id="7" name="TextBox 6">
            <a:extLst>
              <a:ext uri="{FF2B5EF4-FFF2-40B4-BE49-F238E27FC236}">
                <a16:creationId xmlns:a16="http://schemas.microsoft.com/office/drawing/2014/main" id="{01B4E30F-C0BD-FB42-BC74-9E617077CBB8}"/>
              </a:ext>
            </a:extLst>
          </p:cNvPr>
          <p:cNvSpPr txBox="1"/>
          <p:nvPr/>
        </p:nvSpPr>
        <p:spPr>
          <a:xfrm>
            <a:off x="7051729" y="3099663"/>
            <a:ext cx="3461012" cy="369332"/>
          </a:xfrm>
          <a:prstGeom prst="rect">
            <a:avLst/>
          </a:prstGeom>
          <a:noFill/>
        </p:spPr>
        <p:txBody>
          <a:bodyPr wrap="none" rtlCol="0">
            <a:spAutoFit/>
          </a:bodyPr>
          <a:lstStyle/>
          <a:p>
            <a:r>
              <a:rPr lang="en-US" dirty="0">
                <a:solidFill>
                  <a:srgbClr val="FF0000"/>
                </a:solidFill>
              </a:rPr>
              <a:t>I will be attending Oct. 2 at 10 am</a:t>
            </a:r>
          </a:p>
        </p:txBody>
      </p:sp>
    </p:spTree>
    <p:extLst>
      <p:ext uri="{BB962C8B-B14F-4D97-AF65-F5344CB8AC3E}">
        <p14:creationId xmlns:p14="http://schemas.microsoft.com/office/powerpoint/2010/main" val="22558360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C38B2-E2AC-7F4A-AF33-1C93396FFBE0}"/>
              </a:ext>
            </a:extLst>
          </p:cNvPr>
          <p:cNvSpPr>
            <a:spLocks noGrp="1"/>
          </p:cNvSpPr>
          <p:nvPr>
            <p:ph type="title"/>
          </p:nvPr>
        </p:nvSpPr>
        <p:spPr/>
        <p:txBody>
          <a:bodyPr/>
          <a:lstStyle/>
          <a:p>
            <a:r>
              <a:rPr lang="en-US" dirty="0"/>
              <a:t>Next Month</a:t>
            </a:r>
          </a:p>
        </p:txBody>
      </p:sp>
      <p:sp>
        <p:nvSpPr>
          <p:cNvPr id="3" name="Content Placeholder 2">
            <a:extLst>
              <a:ext uri="{FF2B5EF4-FFF2-40B4-BE49-F238E27FC236}">
                <a16:creationId xmlns:a16="http://schemas.microsoft.com/office/drawing/2014/main" id="{88E176BA-E442-5E4B-AF76-D7B3726EF419}"/>
              </a:ext>
            </a:extLst>
          </p:cNvPr>
          <p:cNvSpPr>
            <a:spLocks noGrp="1"/>
          </p:cNvSpPr>
          <p:nvPr>
            <p:ph idx="1"/>
          </p:nvPr>
        </p:nvSpPr>
        <p:spPr/>
        <p:txBody>
          <a:bodyPr/>
          <a:lstStyle/>
          <a:p>
            <a:r>
              <a:rPr lang="en-US" dirty="0"/>
              <a:t>Date:  October 9</a:t>
            </a:r>
            <a:r>
              <a:rPr lang="en-US" baseline="30000" dirty="0"/>
              <a:t>th</a:t>
            </a:r>
            <a:r>
              <a:rPr lang="en-US" dirty="0"/>
              <a:t> @ 3 pm</a:t>
            </a:r>
          </a:p>
          <a:p>
            <a:pPr marL="0" indent="0">
              <a:buNone/>
            </a:pPr>
            <a:endParaRPr lang="en-US" dirty="0"/>
          </a:p>
          <a:p>
            <a:r>
              <a:rPr lang="en-US" dirty="0"/>
              <a:t>Items for next meeting:</a:t>
            </a:r>
          </a:p>
        </p:txBody>
      </p:sp>
    </p:spTree>
    <p:extLst>
      <p:ext uri="{BB962C8B-B14F-4D97-AF65-F5344CB8AC3E}">
        <p14:creationId xmlns:p14="http://schemas.microsoft.com/office/powerpoint/2010/main" val="1189378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F443C-AE64-E945-A3A2-2D693C5F691B}"/>
              </a:ext>
            </a:extLst>
          </p:cNvPr>
          <p:cNvSpPr>
            <a:spLocks noGrp="1"/>
          </p:cNvSpPr>
          <p:nvPr>
            <p:ph type="title"/>
          </p:nvPr>
        </p:nvSpPr>
        <p:spPr/>
        <p:txBody>
          <a:bodyPr/>
          <a:lstStyle/>
          <a:p>
            <a:r>
              <a:rPr lang="en-US" dirty="0"/>
              <a:t>Welcome &amp; Introductions</a:t>
            </a:r>
          </a:p>
        </p:txBody>
      </p:sp>
      <p:sp>
        <p:nvSpPr>
          <p:cNvPr id="4" name="TextBox 3">
            <a:extLst>
              <a:ext uri="{FF2B5EF4-FFF2-40B4-BE49-F238E27FC236}">
                <a16:creationId xmlns:a16="http://schemas.microsoft.com/office/drawing/2014/main" id="{36ED6241-B229-6D4E-9716-64F81E070456}"/>
              </a:ext>
            </a:extLst>
          </p:cNvPr>
          <p:cNvSpPr txBox="1"/>
          <p:nvPr/>
        </p:nvSpPr>
        <p:spPr>
          <a:xfrm>
            <a:off x="1852551" y="1900052"/>
            <a:ext cx="1653209" cy="369332"/>
          </a:xfrm>
          <a:prstGeom prst="rect">
            <a:avLst/>
          </a:prstGeom>
          <a:noFill/>
        </p:spPr>
        <p:txBody>
          <a:bodyPr wrap="none" rtlCol="0">
            <a:spAutoFit/>
          </a:bodyPr>
          <a:lstStyle/>
          <a:p>
            <a:r>
              <a:rPr lang="en-US" dirty="0"/>
              <a:t>Mary Anderson</a:t>
            </a:r>
          </a:p>
        </p:txBody>
      </p:sp>
      <p:sp>
        <p:nvSpPr>
          <p:cNvPr id="5" name="TextBox 4">
            <a:extLst>
              <a:ext uri="{FF2B5EF4-FFF2-40B4-BE49-F238E27FC236}">
                <a16:creationId xmlns:a16="http://schemas.microsoft.com/office/drawing/2014/main" id="{665F14FA-9C16-6C44-964E-7517847D9876}"/>
              </a:ext>
            </a:extLst>
          </p:cNvPr>
          <p:cNvSpPr txBox="1"/>
          <p:nvPr/>
        </p:nvSpPr>
        <p:spPr>
          <a:xfrm>
            <a:off x="2624447" y="2671948"/>
            <a:ext cx="1587294" cy="369332"/>
          </a:xfrm>
          <a:prstGeom prst="rect">
            <a:avLst/>
          </a:prstGeom>
          <a:noFill/>
        </p:spPr>
        <p:txBody>
          <a:bodyPr wrap="none" rtlCol="0">
            <a:spAutoFit/>
          </a:bodyPr>
          <a:lstStyle/>
          <a:p>
            <a:r>
              <a:rPr lang="en-US" dirty="0"/>
              <a:t>Alyson Dunbar</a:t>
            </a:r>
          </a:p>
        </p:txBody>
      </p:sp>
      <p:sp>
        <p:nvSpPr>
          <p:cNvPr id="6" name="TextBox 5">
            <a:extLst>
              <a:ext uri="{FF2B5EF4-FFF2-40B4-BE49-F238E27FC236}">
                <a16:creationId xmlns:a16="http://schemas.microsoft.com/office/drawing/2014/main" id="{3A0E17E2-ABCB-4143-A317-F315860558E9}"/>
              </a:ext>
            </a:extLst>
          </p:cNvPr>
          <p:cNvSpPr txBox="1"/>
          <p:nvPr/>
        </p:nvSpPr>
        <p:spPr>
          <a:xfrm>
            <a:off x="1852551" y="3339548"/>
            <a:ext cx="1861215" cy="369332"/>
          </a:xfrm>
          <a:prstGeom prst="rect">
            <a:avLst/>
          </a:prstGeom>
          <a:noFill/>
        </p:spPr>
        <p:txBody>
          <a:bodyPr wrap="none" rtlCol="0">
            <a:spAutoFit/>
          </a:bodyPr>
          <a:lstStyle/>
          <a:p>
            <a:r>
              <a:rPr lang="en-US" dirty="0"/>
              <a:t>Stephanie Fowler</a:t>
            </a:r>
          </a:p>
        </p:txBody>
      </p:sp>
      <p:sp>
        <p:nvSpPr>
          <p:cNvPr id="7" name="TextBox 6">
            <a:extLst>
              <a:ext uri="{FF2B5EF4-FFF2-40B4-BE49-F238E27FC236}">
                <a16:creationId xmlns:a16="http://schemas.microsoft.com/office/drawing/2014/main" id="{6C70AFF6-C76F-0C42-9CB2-B0A2E7B94C01}"/>
              </a:ext>
            </a:extLst>
          </p:cNvPr>
          <p:cNvSpPr txBox="1"/>
          <p:nvPr/>
        </p:nvSpPr>
        <p:spPr>
          <a:xfrm>
            <a:off x="2716696" y="4028661"/>
            <a:ext cx="1747081" cy="369332"/>
          </a:xfrm>
          <a:prstGeom prst="rect">
            <a:avLst/>
          </a:prstGeom>
          <a:noFill/>
        </p:spPr>
        <p:txBody>
          <a:bodyPr wrap="none" rtlCol="0">
            <a:spAutoFit/>
          </a:bodyPr>
          <a:lstStyle/>
          <a:p>
            <a:r>
              <a:rPr lang="en-US" dirty="0"/>
              <a:t>Megan Gebhard</a:t>
            </a:r>
          </a:p>
        </p:txBody>
      </p:sp>
      <p:sp>
        <p:nvSpPr>
          <p:cNvPr id="8" name="TextBox 7">
            <a:extLst>
              <a:ext uri="{FF2B5EF4-FFF2-40B4-BE49-F238E27FC236}">
                <a16:creationId xmlns:a16="http://schemas.microsoft.com/office/drawing/2014/main" id="{C988A237-FFB9-CF46-ACA1-DF5A68A14D7B}"/>
              </a:ext>
            </a:extLst>
          </p:cNvPr>
          <p:cNvSpPr txBox="1"/>
          <p:nvPr/>
        </p:nvSpPr>
        <p:spPr>
          <a:xfrm>
            <a:off x="1895062" y="4717774"/>
            <a:ext cx="1741182" cy="369332"/>
          </a:xfrm>
          <a:prstGeom prst="rect">
            <a:avLst/>
          </a:prstGeom>
          <a:noFill/>
        </p:spPr>
        <p:txBody>
          <a:bodyPr wrap="none" rtlCol="0">
            <a:spAutoFit/>
          </a:bodyPr>
          <a:lstStyle/>
          <a:p>
            <a:r>
              <a:rPr lang="en-US" dirty="0"/>
              <a:t>Cynthia Krueger</a:t>
            </a:r>
          </a:p>
        </p:txBody>
      </p:sp>
      <p:sp>
        <p:nvSpPr>
          <p:cNvPr id="9" name="TextBox 8">
            <a:extLst>
              <a:ext uri="{FF2B5EF4-FFF2-40B4-BE49-F238E27FC236}">
                <a16:creationId xmlns:a16="http://schemas.microsoft.com/office/drawing/2014/main" id="{43A61302-9B55-134B-9910-D091F932F1D3}"/>
              </a:ext>
            </a:extLst>
          </p:cNvPr>
          <p:cNvSpPr txBox="1"/>
          <p:nvPr/>
        </p:nvSpPr>
        <p:spPr>
          <a:xfrm>
            <a:off x="5565913" y="1900052"/>
            <a:ext cx="1265026" cy="369332"/>
          </a:xfrm>
          <a:prstGeom prst="rect">
            <a:avLst/>
          </a:prstGeom>
          <a:noFill/>
        </p:spPr>
        <p:txBody>
          <a:bodyPr wrap="none" rtlCol="0">
            <a:spAutoFit/>
          </a:bodyPr>
          <a:lstStyle/>
          <a:p>
            <a:r>
              <a:rPr lang="en-US" dirty="0"/>
              <a:t>Kit Linkous</a:t>
            </a:r>
          </a:p>
        </p:txBody>
      </p:sp>
      <p:sp>
        <p:nvSpPr>
          <p:cNvPr id="10" name="TextBox 9">
            <a:extLst>
              <a:ext uri="{FF2B5EF4-FFF2-40B4-BE49-F238E27FC236}">
                <a16:creationId xmlns:a16="http://schemas.microsoft.com/office/drawing/2014/main" id="{61C771F0-46CC-5345-BBFA-0ACC05AE637C}"/>
              </a:ext>
            </a:extLst>
          </p:cNvPr>
          <p:cNvSpPr txBox="1"/>
          <p:nvPr/>
        </p:nvSpPr>
        <p:spPr>
          <a:xfrm>
            <a:off x="6003235" y="2743201"/>
            <a:ext cx="1621149" cy="369332"/>
          </a:xfrm>
          <a:prstGeom prst="rect">
            <a:avLst/>
          </a:prstGeom>
          <a:noFill/>
        </p:spPr>
        <p:txBody>
          <a:bodyPr wrap="none" rtlCol="0">
            <a:spAutoFit/>
          </a:bodyPr>
          <a:lstStyle/>
          <a:p>
            <a:r>
              <a:rPr lang="en-US" dirty="0"/>
              <a:t>Lindsey Moffat</a:t>
            </a:r>
          </a:p>
        </p:txBody>
      </p:sp>
      <p:sp>
        <p:nvSpPr>
          <p:cNvPr id="11" name="TextBox 10">
            <a:extLst>
              <a:ext uri="{FF2B5EF4-FFF2-40B4-BE49-F238E27FC236}">
                <a16:creationId xmlns:a16="http://schemas.microsoft.com/office/drawing/2014/main" id="{18F2F22C-C052-DB45-AC42-0FBA0E5B5F4C}"/>
              </a:ext>
            </a:extLst>
          </p:cNvPr>
          <p:cNvSpPr txBox="1"/>
          <p:nvPr/>
        </p:nvSpPr>
        <p:spPr>
          <a:xfrm>
            <a:off x="5565913" y="3458817"/>
            <a:ext cx="1484702" cy="369332"/>
          </a:xfrm>
          <a:prstGeom prst="rect">
            <a:avLst/>
          </a:prstGeom>
          <a:noFill/>
        </p:spPr>
        <p:txBody>
          <a:bodyPr wrap="none" rtlCol="0">
            <a:spAutoFit/>
          </a:bodyPr>
          <a:lstStyle/>
          <a:p>
            <a:r>
              <a:rPr lang="en-US" dirty="0"/>
              <a:t>Holly Neibaur</a:t>
            </a:r>
          </a:p>
        </p:txBody>
      </p:sp>
      <p:sp>
        <p:nvSpPr>
          <p:cNvPr id="12" name="TextBox 11">
            <a:extLst>
              <a:ext uri="{FF2B5EF4-FFF2-40B4-BE49-F238E27FC236}">
                <a16:creationId xmlns:a16="http://schemas.microsoft.com/office/drawing/2014/main" id="{7DC52279-CE2E-3A47-9DEB-1787ACBD333D}"/>
              </a:ext>
            </a:extLst>
          </p:cNvPr>
          <p:cNvSpPr txBox="1"/>
          <p:nvPr/>
        </p:nvSpPr>
        <p:spPr>
          <a:xfrm>
            <a:off x="6122504" y="4227444"/>
            <a:ext cx="1512786" cy="369332"/>
          </a:xfrm>
          <a:prstGeom prst="rect">
            <a:avLst/>
          </a:prstGeom>
          <a:noFill/>
        </p:spPr>
        <p:txBody>
          <a:bodyPr wrap="none" rtlCol="0">
            <a:spAutoFit/>
          </a:bodyPr>
          <a:lstStyle/>
          <a:p>
            <a:r>
              <a:rPr lang="en-US" dirty="0"/>
              <a:t>Mike Neyman</a:t>
            </a:r>
          </a:p>
        </p:txBody>
      </p:sp>
      <p:sp>
        <p:nvSpPr>
          <p:cNvPr id="13" name="TextBox 12">
            <a:extLst>
              <a:ext uri="{FF2B5EF4-FFF2-40B4-BE49-F238E27FC236}">
                <a16:creationId xmlns:a16="http://schemas.microsoft.com/office/drawing/2014/main" id="{38CA1CD4-FFDF-0D44-A938-4C3C33EE304B}"/>
              </a:ext>
            </a:extLst>
          </p:cNvPr>
          <p:cNvSpPr txBox="1"/>
          <p:nvPr/>
        </p:nvSpPr>
        <p:spPr>
          <a:xfrm>
            <a:off x="5685183" y="4929809"/>
            <a:ext cx="1301638" cy="369332"/>
          </a:xfrm>
          <a:prstGeom prst="rect">
            <a:avLst/>
          </a:prstGeom>
          <a:noFill/>
        </p:spPr>
        <p:txBody>
          <a:bodyPr wrap="none" rtlCol="0">
            <a:spAutoFit/>
          </a:bodyPr>
          <a:lstStyle/>
          <a:p>
            <a:r>
              <a:rPr lang="en-US" dirty="0"/>
              <a:t>Robin Perry</a:t>
            </a:r>
          </a:p>
        </p:txBody>
      </p:sp>
      <p:sp>
        <p:nvSpPr>
          <p:cNvPr id="14" name="TextBox 13">
            <a:extLst>
              <a:ext uri="{FF2B5EF4-FFF2-40B4-BE49-F238E27FC236}">
                <a16:creationId xmlns:a16="http://schemas.microsoft.com/office/drawing/2014/main" id="{D561808E-AA01-984B-AAD0-A65A31A08720}"/>
              </a:ext>
            </a:extLst>
          </p:cNvPr>
          <p:cNvSpPr txBox="1"/>
          <p:nvPr/>
        </p:nvSpPr>
        <p:spPr>
          <a:xfrm>
            <a:off x="9011478" y="1900052"/>
            <a:ext cx="1422184" cy="369332"/>
          </a:xfrm>
          <a:prstGeom prst="rect">
            <a:avLst/>
          </a:prstGeom>
          <a:noFill/>
        </p:spPr>
        <p:txBody>
          <a:bodyPr wrap="none" rtlCol="0">
            <a:spAutoFit/>
          </a:bodyPr>
          <a:lstStyle/>
          <a:p>
            <a:r>
              <a:rPr lang="en-US" dirty="0"/>
              <a:t>Krista Pippin</a:t>
            </a:r>
          </a:p>
        </p:txBody>
      </p:sp>
      <p:sp>
        <p:nvSpPr>
          <p:cNvPr id="15" name="TextBox 14">
            <a:extLst>
              <a:ext uri="{FF2B5EF4-FFF2-40B4-BE49-F238E27FC236}">
                <a16:creationId xmlns:a16="http://schemas.microsoft.com/office/drawing/2014/main" id="{241FC0C8-DE82-5E4B-B5E5-AD63FFFAF9DF}"/>
              </a:ext>
            </a:extLst>
          </p:cNvPr>
          <p:cNvSpPr txBox="1"/>
          <p:nvPr/>
        </p:nvSpPr>
        <p:spPr>
          <a:xfrm>
            <a:off x="9501810" y="2743202"/>
            <a:ext cx="1321196" cy="369332"/>
          </a:xfrm>
          <a:prstGeom prst="rect">
            <a:avLst/>
          </a:prstGeom>
          <a:noFill/>
        </p:spPr>
        <p:txBody>
          <a:bodyPr wrap="none" rtlCol="0">
            <a:spAutoFit/>
          </a:bodyPr>
          <a:lstStyle/>
          <a:p>
            <a:r>
              <a:rPr lang="en-US" dirty="0"/>
              <a:t>Brandi Ripa</a:t>
            </a:r>
          </a:p>
        </p:txBody>
      </p:sp>
      <p:sp>
        <p:nvSpPr>
          <p:cNvPr id="16" name="TextBox 15">
            <a:extLst>
              <a:ext uri="{FF2B5EF4-FFF2-40B4-BE49-F238E27FC236}">
                <a16:creationId xmlns:a16="http://schemas.microsoft.com/office/drawing/2014/main" id="{F0BF3023-DC0C-654F-A416-F80943BB7751}"/>
              </a:ext>
            </a:extLst>
          </p:cNvPr>
          <p:cNvSpPr txBox="1"/>
          <p:nvPr/>
        </p:nvSpPr>
        <p:spPr>
          <a:xfrm>
            <a:off x="8892209" y="3602864"/>
            <a:ext cx="1504001" cy="369332"/>
          </a:xfrm>
          <a:prstGeom prst="rect">
            <a:avLst/>
          </a:prstGeom>
          <a:noFill/>
        </p:spPr>
        <p:txBody>
          <a:bodyPr wrap="none" rtlCol="0">
            <a:spAutoFit/>
          </a:bodyPr>
          <a:lstStyle/>
          <a:p>
            <a:r>
              <a:rPr lang="en-US" dirty="0"/>
              <a:t>Kevin Rothert</a:t>
            </a:r>
          </a:p>
        </p:txBody>
      </p:sp>
      <p:sp>
        <p:nvSpPr>
          <p:cNvPr id="17" name="TextBox 16">
            <a:extLst>
              <a:ext uri="{FF2B5EF4-FFF2-40B4-BE49-F238E27FC236}">
                <a16:creationId xmlns:a16="http://schemas.microsoft.com/office/drawing/2014/main" id="{0DE0B83C-2088-2149-AC44-C0D13D8080C2}"/>
              </a:ext>
            </a:extLst>
          </p:cNvPr>
          <p:cNvSpPr txBox="1"/>
          <p:nvPr/>
        </p:nvSpPr>
        <p:spPr>
          <a:xfrm>
            <a:off x="9607830" y="4291977"/>
            <a:ext cx="1314784" cy="369332"/>
          </a:xfrm>
          <a:prstGeom prst="rect">
            <a:avLst/>
          </a:prstGeom>
          <a:noFill/>
        </p:spPr>
        <p:txBody>
          <a:bodyPr wrap="none" rtlCol="0">
            <a:spAutoFit/>
          </a:bodyPr>
          <a:lstStyle/>
          <a:p>
            <a:r>
              <a:rPr lang="en-US" dirty="0"/>
              <a:t>Chad Smith</a:t>
            </a:r>
          </a:p>
        </p:txBody>
      </p:sp>
      <p:sp>
        <p:nvSpPr>
          <p:cNvPr id="18" name="TextBox 17">
            <a:extLst>
              <a:ext uri="{FF2B5EF4-FFF2-40B4-BE49-F238E27FC236}">
                <a16:creationId xmlns:a16="http://schemas.microsoft.com/office/drawing/2014/main" id="{3EB124D6-8A86-4E4A-B529-84ADF06BB51C}"/>
              </a:ext>
            </a:extLst>
          </p:cNvPr>
          <p:cNvSpPr txBox="1"/>
          <p:nvPr/>
        </p:nvSpPr>
        <p:spPr>
          <a:xfrm>
            <a:off x="9011478" y="5087106"/>
            <a:ext cx="1578509" cy="369332"/>
          </a:xfrm>
          <a:prstGeom prst="rect">
            <a:avLst/>
          </a:prstGeom>
          <a:noFill/>
        </p:spPr>
        <p:txBody>
          <a:bodyPr wrap="none" rtlCol="0">
            <a:spAutoFit/>
          </a:bodyPr>
          <a:lstStyle/>
          <a:p>
            <a:r>
              <a:rPr lang="en-US" dirty="0"/>
              <a:t>Heather White</a:t>
            </a:r>
          </a:p>
        </p:txBody>
      </p:sp>
    </p:spTree>
    <p:extLst>
      <p:ext uri="{BB962C8B-B14F-4D97-AF65-F5344CB8AC3E}">
        <p14:creationId xmlns:p14="http://schemas.microsoft.com/office/powerpoint/2010/main" val="298215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16A66-00E3-8240-8018-56B1DF1E6C15}"/>
              </a:ext>
            </a:extLst>
          </p:cNvPr>
          <p:cNvSpPr>
            <a:spLocks noGrp="1"/>
          </p:cNvSpPr>
          <p:nvPr>
            <p:ph type="title"/>
          </p:nvPr>
        </p:nvSpPr>
        <p:spPr>
          <a:xfrm>
            <a:off x="1371600" y="267346"/>
            <a:ext cx="9601200" cy="1485900"/>
          </a:xfrm>
        </p:spPr>
        <p:txBody>
          <a:bodyPr/>
          <a:lstStyle/>
          <a:p>
            <a:r>
              <a:rPr lang="en-US" dirty="0"/>
              <a:t>Voting in Chair &amp; Co-Chair</a:t>
            </a:r>
          </a:p>
        </p:txBody>
      </p:sp>
      <p:sp>
        <p:nvSpPr>
          <p:cNvPr id="3" name="Content Placeholder 2">
            <a:extLst>
              <a:ext uri="{FF2B5EF4-FFF2-40B4-BE49-F238E27FC236}">
                <a16:creationId xmlns:a16="http://schemas.microsoft.com/office/drawing/2014/main" id="{32AAA9ED-94B1-A448-9E88-84C9D1903AC4}"/>
              </a:ext>
            </a:extLst>
          </p:cNvPr>
          <p:cNvSpPr>
            <a:spLocks noGrp="1"/>
          </p:cNvSpPr>
          <p:nvPr>
            <p:ph idx="1"/>
          </p:nvPr>
        </p:nvSpPr>
        <p:spPr>
          <a:xfrm>
            <a:off x="1371600" y="1379349"/>
            <a:ext cx="9601200" cy="5300420"/>
          </a:xfrm>
        </p:spPr>
        <p:txBody>
          <a:bodyPr>
            <a:normAutofit/>
          </a:bodyPr>
          <a:lstStyle/>
          <a:p>
            <a:r>
              <a:rPr lang="en-US" dirty="0"/>
              <a:t>Chair &amp; Co-Chair Responsibilities </a:t>
            </a:r>
          </a:p>
          <a:p>
            <a:pPr lvl="1"/>
            <a:r>
              <a:rPr lang="en-US" dirty="0"/>
              <a:t>Must attend SCC training this year</a:t>
            </a:r>
          </a:p>
          <a:p>
            <a:pPr lvl="1"/>
            <a:r>
              <a:rPr lang="en-US" dirty="0"/>
              <a:t>Post the SCC meeting information on the website</a:t>
            </a:r>
          </a:p>
          <a:p>
            <a:pPr lvl="1"/>
            <a:r>
              <a:rPr lang="en-US" dirty="0"/>
              <a:t>Set the agenda for every meeting</a:t>
            </a:r>
          </a:p>
          <a:p>
            <a:pPr lvl="1"/>
            <a:r>
              <a:rPr lang="en-US" dirty="0"/>
              <a:t>Conduct every meeting</a:t>
            </a:r>
          </a:p>
          <a:p>
            <a:pPr lvl="1"/>
            <a:r>
              <a:rPr lang="en-US" dirty="0"/>
              <a:t>Assure that written minutes are kept </a:t>
            </a:r>
          </a:p>
          <a:p>
            <a:pPr lvl="1"/>
            <a:r>
              <a:rPr lang="en-US" dirty="0"/>
              <a:t>Inform council members on resources – Land Trust</a:t>
            </a:r>
          </a:p>
          <a:p>
            <a:pPr lvl="1"/>
            <a:r>
              <a:rPr lang="en-US" dirty="0"/>
              <a:t>Assure that the council adopts a set of rules of order and procedures</a:t>
            </a:r>
          </a:p>
          <a:p>
            <a:pPr lvl="1"/>
            <a:r>
              <a:rPr lang="en-US" dirty="0"/>
              <a:t>Welcome and encourage public participation</a:t>
            </a:r>
          </a:p>
          <a:p>
            <a:r>
              <a:rPr lang="en-US" dirty="0"/>
              <a:t>Secretary – Does not have to be a member of SCC</a:t>
            </a:r>
          </a:p>
          <a:p>
            <a:pPr lvl="1"/>
            <a:r>
              <a:rPr lang="en-US" dirty="0"/>
              <a:t>Take minutes for each meeting</a:t>
            </a:r>
          </a:p>
          <a:p>
            <a:pPr lvl="1"/>
            <a:r>
              <a:rPr lang="en-US" dirty="0"/>
              <a:t>Distribute &amp; have approved at the following meeting</a:t>
            </a:r>
          </a:p>
          <a:p>
            <a:pPr lvl="1"/>
            <a:r>
              <a:rPr lang="en-US" dirty="0"/>
              <a:t>Post minutes on the website</a:t>
            </a:r>
          </a:p>
        </p:txBody>
      </p:sp>
    </p:spTree>
    <p:extLst>
      <p:ext uri="{BB962C8B-B14F-4D97-AF65-F5344CB8AC3E}">
        <p14:creationId xmlns:p14="http://schemas.microsoft.com/office/powerpoint/2010/main" val="27074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3275" y="107577"/>
            <a:ext cx="8042276" cy="1055477"/>
          </a:xfrm>
        </p:spPr>
        <p:txBody>
          <a:bodyPr/>
          <a:lstStyle/>
          <a:p>
            <a:r>
              <a:rPr lang="en-US" dirty="0"/>
              <a:t>Elections</a:t>
            </a:r>
          </a:p>
        </p:txBody>
      </p:sp>
      <p:sp>
        <p:nvSpPr>
          <p:cNvPr id="3" name="Content Placeholder 2"/>
          <p:cNvSpPr>
            <a:spLocks noGrp="1"/>
          </p:cNvSpPr>
          <p:nvPr>
            <p:ph idx="1"/>
          </p:nvPr>
        </p:nvSpPr>
        <p:spPr>
          <a:xfrm>
            <a:off x="1158373" y="1163054"/>
            <a:ext cx="9732093" cy="4432979"/>
          </a:xfrm>
        </p:spPr>
        <p:txBody>
          <a:bodyPr>
            <a:noAutofit/>
          </a:bodyPr>
          <a:lstStyle/>
          <a:p>
            <a:r>
              <a:rPr lang="en-US" sz="2400" dirty="0"/>
              <a:t>After the council is seated each year, the council shall elect </a:t>
            </a:r>
          </a:p>
          <a:p>
            <a:pPr lvl="1"/>
            <a:endParaRPr lang="en-US" sz="2400" dirty="0"/>
          </a:p>
          <a:p>
            <a:pPr lvl="1"/>
            <a:r>
              <a:rPr lang="en-US" sz="2400" dirty="0"/>
              <a:t>a chair from the parent members and </a:t>
            </a:r>
          </a:p>
          <a:p>
            <a:pPr lvl="1"/>
            <a:endParaRPr lang="en-US" sz="2400" dirty="0"/>
          </a:p>
          <a:p>
            <a:pPr lvl="1"/>
            <a:r>
              <a:rPr lang="en-US" sz="2400" dirty="0"/>
              <a:t>a co-chair from the parent or school employee members</a:t>
            </a:r>
          </a:p>
          <a:p>
            <a:pPr lvl="1"/>
            <a:endParaRPr lang="en-US" sz="2400" dirty="0"/>
          </a:p>
          <a:p>
            <a:pPr lvl="1"/>
            <a:r>
              <a:rPr lang="en-US" sz="2400" dirty="0"/>
              <a:t>a secretary for the parent or school employee members,</a:t>
            </a:r>
          </a:p>
          <a:p>
            <a:pPr lvl="2"/>
            <a:r>
              <a:rPr lang="en-US" sz="2400" dirty="0"/>
              <a:t>Does not have to be a member of SCC</a:t>
            </a:r>
            <a:r>
              <a:rPr lang="en-US" sz="2200" dirty="0"/>
              <a:t> </a:t>
            </a:r>
          </a:p>
        </p:txBody>
      </p:sp>
      <p:sp>
        <p:nvSpPr>
          <p:cNvPr id="4" name="TextBox 3"/>
          <p:cNvSpPr txBox="1"/>
          <p:nvPr/>
        </p:nvSpPr>
        <p:spPr>
          <a:xfrm>
            <a:off x="2780632" y="5895457"/>
            <a:ext cx="6858000" cy="400110"/>
          </a:xfrm>
          <a:prstGeom prst="rect">
            <a:avLst/>
          </a:prstGeom>
          <a:noFill/>
        </p:spPr>
        <p:txBody>
          <a:bodyPr wrap="square" rtlCol="0">
            <a:spAutoFit/>
          </a:bodyPr>
          <a:lstStyle/>
          <a:p>
            <a:pPr algn="ctr"/>
            <a:r>
              <a:rPr lang="en-US" sz="2000" b="1" dirty="0">
                <a:solidFill>
                  <a:srgbClr val="FF0000"/>
                </a:solidFill>
              </a:rPr>
              <a:t>Nominations are open</a:t>
            </a:r>
          </a:p>
        </p:txBody>
      </p:sp>
    </p:spTree>
    <p:extLst>
      <p:ext uri="{BB962C8B-B14F-4D97-AF65-F5344CB8AC3E}">
        <p14:creationId xmlns:p14="http://schemas.microsoft.com/office/powerpoint/2010/main" val="252317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style.rotation</p:attrName>
                                        </p:attrNameLst>
                                      </p:cBhvr>
                                      <p:tavLst>
                                        <p:tav tm="0">
                                          <p:val>
                                            <p:fltVal val="720"/>
                                          </p:val>
                                        </p:tav>
                                        <p:tav tm="100000">
                                          <p:val>
                                            <p:fltVal val="0"/>
                                          </p:val>
                                        </p:tav>
                                      </p:tavLst>
                                    </p:anim>
                                    <p:anim calcmode="lin" valueType="num">
                                      <p:cBhvr>
                                        <p:cTn id="9" dur="2000" fill="hold"/>
                                        <p:tgtEl>
                                          <p:spTgt spid="4"/>
                                        </p:tgtEl>
                                        <p:attrNameLst>
                                          <p:attrName>ppt_h</p:attrName>
                                        </p:attrNameLst>
                                      </p:cBhvr>
                                      <p:tavLst>
                                        <p:tav tm="0">
                                          <p:val>
                                            <p:fltVal val="0"/>
                                          </p:val>
                                        </p:tav>
                                        <p:tav tm="100000">
                                          <p:val>
                                            <p:strVal val="#ppt_h"/>
                                          </p:val>
                                        </p:tav>
                                      </p:tavLst>
                                    </p:anim>
                                    <p:anim calcmode="lin" valueType="num">
                                      <p:cBhvr>
                                        <p:cTn id="10" dur="2000" fill="hold"/>
                                        <p:tgtEl>
                                          <p:spTgt spid="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9F889-FC85-F944-9736-F12ED70E31D2}"/>
              </a:ext>
            </a:extLst>
          </p:cNvPr>
          <p:cNvSpPr>
            <a:spLocks noGrp="1"/>
          </p:cNvSpPr>
          <p:nvPr>
            <p:ph type="title"/>
          </p:nvPr>
        </p:nvSpPr>
        <p:spPr/>
        <p:txBody>
          <a:bodyPr/>
          <a:lstStyle/>
          <a:p>
            <a:r>
              <a:rPr lang="en-US" dirty="0"/>
              <a:t>Monthly Update from our Counselors</a:t>
            </a:r>
          </a:p>
        </p:txBody>
      </p:sp>
      <p:sp>
        <p:nvSpPr>
          <p:cNvPr id="3" name="Content Placeholder 2">
            <a:extLst>
              <a:ext uri="{FF2B5EF4-FFF2-40B4-BE49-F238E27FC236}">
                <a16:creationId xmlns:a16="http://schemas.microsoft.com/office/drawing/2014/main" id="{3FB6EE32-2F0E-A34A-8DDF-702E4FC70ED0}"/>
              </a:ext>
            </a:extLst>
          </p:cNvPr>
          <p:cNvSpPr>
            <a:spLocks noGrp="1"/>
          </p:cNvSpPr>
          <p:nvPr>
            <p:ph idx="1"/>
          </p:nvPr>
        </p:nvSpPr>
        <p:spPr/>
        <p:txBody>
          <a:bodyPr/>
          <a:lstStyle/>
          <a:p>
            <a:r>
              <a:rPr lang="en-US" dirty="0"/>
              <a:t>Megan Gebhard</a:t>
            </a:r>
          </a:p>
        </p:txBody>
      </p:sp>
    </p:spTree>
    <p:extLst>
      <p:ext uri="{BB962C8B-B14F-4D97-AF65-F5344CB8AC3E}">
        <p14:creationId xmlns:p14="http://schemas.microsoft.com/office/powerpoint/2010/main" val="1003268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1D15E-06B7-8446-B1C9-205D22AA3258}"/>
              </a:ext>
            </a:extLst>
          </p:cNvPr>
          <p:cNvSpPr>
            <a:spLocks noGrp="1"/>
          </p:cNvSpPr>
          <p:nvPr>
            <p:ph type="title"/>
          </p:nvPr>
        </p:nvSpPr>
        <p:spPr>
          <a:xfrm>
            <a:off x="1371600" y="127861"/>
            <a:ext cx="9601200" cy="1485900"/>
          </a:xfrm>
        </p:spPr>
        <p:txBody>
          <a:bodyPr/>
          <a:lstStyle/>
          <a:p>
            <a:r>
              <a:rPr lang="en-US" dirty="0"/>
              <a:t>District Update – Dress Code</a:t>
            </a:r>
          </a:p>
        </p:txBody>
      </p:sp>
      <p:sp>
        <p:nvSpPr>
          <p:cNvPr id="3" name="Content Placeholder 2">
            <a:extLst>
              <a:ext uri="{FF2B5EF4-FFF2-40B4-BE49-F238E27FC236}">
                <a16:creationId xmlns:a16="http://schemas.microsoft.com/office/drawing/2014/main" id="{7E215D03-CBE7-7342-98AA-F7A65EA966E8}"/>
              </a:ext>
            </a:extLst>
          </p:cNvPr>
          <p:cNvSpPr>
            <a:spLocks noGrp="1"/>
          </p:cNvSpPr>
          <p:nvPr>
            <p:ph idx="1"/>
          </p:nvPr>
        </p:nvSpPr>
        <p:spPr>
          <a:xfrm>
            <a:off x="1371600" y="1270861"/>
            <a:ext cx="9601200" cy="5377912"/>
          </a:xfrm>
        </p:spPr>
        <p:txBody>
          <a:bodyPr>
            <a:normAutofit fontScale="70000" lnSpcReduction="20000"/>
          </a:bodyPr>
          <a:lstStyle/>
          <a:p>
            <a:pPr marL="0" indent="0">
              <a:buNone/>
            </a:pPr>
            <a:r>
              <a:rPr lang="en-US" sz="2900" dirty="0"/>
              <a:t>Hi Mary, </a:t>
            </a:r>
          </a:p>
          <a:p>
            <a:pPr marL="0" indent="0">
              <a:buNone/>
            </a:pPr>
            <a:r>
              <a:rPr lang="en-US" sz="2900" dirty="0"/>
              <a:t> </a:t>
            </a:r>
          </a:p>
          <a:p>
            <a:pPr marL="0" indent="0">
              <a:buNone/>
            </a:pPr>
            <a:r>
              <a:rPr lang="en-US" sz="2900" dirty="0"/>
              <a:t>In 2018-2019, the Board of Education received from feedback from schools and patrons re: the dress code.  The Policy Committee was asked to study possible revisions.   The Policy Committee received input from administrators and schools and was asked to circulate a draft to school community councils and the Board’s student advisory council.  </a:t>
            </a:r>
            <a:r>
              <a:rPr lang="en-US" sz="2900" u="sng" dirty="0"/>
              <a:t>An initial reading was considered before the Board of Education, and since that time no further action has taken by the Board of Education. </a:t>
            </a:r>
            <a:r>
              <a:rPr lang="en-US" sz="2900" dirty="0"/>
              <a:t>  </a:t>
            </a:r>
          </a:p>
          <a:p>
            <a:pPr marL="0" indent="0">
              <a:buNone/>
            </a:pPr>
            <a:r>
              <a:rPr lang="en-US" sz="2900" dirty="0"/>
              <a:t> </a:t>
            </a:r>
          </a:p>
          <a:p>
            <a:pPr marL="0" indent="0">
              <a:buNone/>
            </a:pPr>
            <a:r>
              <a:rPr lang="en-US" sz="2900" dirty="0"/>
              <a:t>As a result of state legislation in Spring of 2019, the Policy Committee attended to the required statutory issues.  Further action regarding the dress code is at the direction of the Superintendent and the Board of Education.</a:t>
            </a:r>
          </a:p>
          <a:p>
            <a:pPr marL="0" indent="0">
              <a:buNone/>
            </a:pPr>
            <a:r>
              <a:rPr lang="en-US" sz="2900" dirty="0"/>
              <a:t> </a:t>
            </a:r>
          </a:p>
          <a:p>
            <a:pPr marL="0" indent="0">
              <a:buNone/>
            </a:pPr>
            <a:r>
              <a:rPr lang="en-US" sz="2900" dirty="0"/>
              <a:t>Jeffrey Christensen</a:t>
            </a:r>
          </a:p>
          <a:p>
            <a:pPr marL="0" indent="0">
              <a:buNone/>
            </a:pPr>
            <a:r>
              <a:rPr lang="en-US" sz="2900" dirty="0"/>
              <a:t> </a:t>
            </a:r>
          </a:p>
          <a:p>
            <a:pPr marL="0" indent="0">
              <a:buNone/>
            </a:pPr>
            <a:r>
              <a:rPr lang="en-US" sz="2900" b="1" dirty="0"/>
              <a:t>Assistant Legal Counsel</a:t>
            </a:r>
            <a:endParaRPr lang="en-US" sz="2900" dirty="0"/>
          </a:p>
          <a:p>
            <a:pPr marL="0" indent="0">
              <a:buNone/>
            </a:pPr>
            <a:r>
              <a:rPr lang="en-US" sz="2900" dirty="0"/>
              <a:t>Canyons School District</a:t>
            </a:r>
          </a:p>
          <a:p>
            <a:endParaRPr lang="en-US" dirty="0"/>
          </a:p>
        </p:txBody>
      </p:sp>
    </p:spTree>
    <p:extLst>
      <p:ext uri="{BB962C8B-B14F-4D97-AF65-F5344CB8AC3E}">
        <p14:creationId xmlns:p14="http://schemas.microsoft.com/office/powerpoint/2010/main" val="4252253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D5C15-F789-744B-BAD7-899F0C1949DE}"/>
              </a:ext>
            </a:extLst>
          </p:cNvPr>
          <p:cNvSpPr>
            <a:spLocks noGrp="1"/>
          </p:cNvSpPr>
          <p:nvPr>
            <p:ph type="title"/>
          </p:nvPr>
        </p:nvSpPr>
        <p:spPr>
          <a:xfrm>
            <a:off x="1371600" y="205354"/>
            <a:ext cx="9601200" cy="1485900"/>
          </a:xfrm>
        </p:spPr>
        <p:txBody>
          <a:bodyPr/>
          <a:lstStyle/>
          <a:p>
            <a:r>
              <a:rPr lang="en-US" dirty="0"/>
              <a:t>End of Year SCC Survey</a:t>
            </a:r>
          </a:p>
        </p:txBody>
      </p:sp>
      <p:sp>
        <p:nvSpPr>
          <p:cNvPr id="3" name="Content Placeholder 2">
            <a:extLst>
              <a:ext uri="{FF2B5EF4-FFF2-40B4-BE49-F238E27FC236}">
                <a16:creationId xmlns:a16="http://schemas.microsoft.com/office/drawing/2014/main" id="{63EBB15C-7FE2-9D41-9CDD-613ABE70D8C2}"/>
              </a:ext>
            </a:extLst>
          </p:cNvPr>
          <p:cNvSpPr>
            <a:spLocks noGrp="1"/>
          </p:cNvSpPr>
          <p:nvPr>
            <p:ph idx="1"/>
          </p:nvPr>
        </p:nvSpPr>
        <p:spPr>
          <a:xfrm>
            <a:off x="1371600" y="1224366"/>
            <a:ext cx="9601200" cy="4643034"/>
          </a:xfrm>
        </p:spPr>
        <p:txBody>
          <a:bodyPr/>
          <a:lstStyle/>
          <a:p>
            <a:r>
              <a:rPr lang="en-US" dirty="0"/>
              <a:t>2470 surveys were sent out</a:t>
            </a:r>
          </a:p>
          <a:p>
            <a:r>
              <a:rPr lang="en-US" dirty="0"/>
              <a:t>245 parents took the survey</a:t>
            </a:r>
          </a:p>
          <a:p>
            <a:r>
              <a:rPr lang="en-US" dirty="0"/>
              <a:t>Only 10% of the surveys were returned.</a:t>
            </a:r>
          </a:p>
          <a:p>
            <a:pPr lvl="1"/>
            <a:r>
              <a:rPr lang="en-US" dirty="0"/>
              <a:t>This is a fairly low response rate.</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a:t>Copies of the survey were handed out.</a:t>
            </a:r>
          </a:p>
        </p:txBody>
      </p:sp>
    </p:spTree>
    <p:extLst>
      <p:ext uri="{BB962C8B-B14F-4D97-AF65-F5344CB8AC3E}">
        <p14:creationId xmlns:p14="http://schemas.microsoft.com/office/powerpoint/2010/main" val="3168655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A8D55-FBC1-1D4E-BDE7-262ADA847CD2}"/>
              </a:ext>
            </a:extLst>
          </p:cNvPr>
          <p:cNvSpPr>
            <a:spLocks noGrp="1"/>
          </p:cNvSpPr>
          <p:nvPr>
            <p:ph type="title"/>
          </p:nvPr>
        </p:nvSpPr>
        <p:spPr>
          <a:xfrm>
            <a:off x="1371600" y="375836"/>
            <a:ext cx="9601200" cy="1485900"/>
          </a:xfrm>
        </p:spPr>
        <p:txBody>
          <a:bodyPr/>
          <a:lstStyle/>
          <a:p>
            <a:r>
              <a:rPr lang="en-US" dirty="0"/>
              <a:t>Review &amp; Budget of Landtrust &amp; TSSA</a:t>
            </a:r>
          </a:p>
        </p:txBody>
      </p:sp>
      <p:sp>
        <p:nvSpPr>
          <p:cNvPr id="3" name="Content Placeholder 2">
            <a:extLst>
              <a:ext uri="{FF2B5EF4-FFF2-40B4-BE49-F238E27FC236}">
                <a16:creationId xmlns:a16="http://schemas.microsoft.com/office/drawing/2014/main" id="{8D40BF9B-E72A-E34B-B2D7-AC4935F8B54C}"/>
              </a:ext>
            </a:extLst>
          </p:cNvPr>
          <p:cNvSpPr>
            <a:spLocks noGrp="1"/>
          </p:cNvSpPr>
          <p:nvPr>
            <p:ph idx="1"/>
          </p:nvPr>
        </p:nvSpPr>
        <p:spPr>
          <a:xfrm>
            <a:off x="1371600" y="1782305"/>
            <a:ext cx="9601200" cy="4085095"/>
          </a:xfrm>
        </p:spPr>
        <p:txBody>
          <a:bodyPr/>
          <a:lstStyle/>
          <a:p>
            <a:r>
              <a:rPr lang="en-US" dirty="0"/>
              <a:t>Goal 1: Math</a:t>
            </a:r>
          </a:p>
          <a:p>
            <a:pPr lvl="1"/>
            <a:endParaRPr lang="en-US" dirty="0"/>
          </a:p>
          <a:p>
            <a:r>
              <a:rPr lang="en-US" dirty="0"/>
              <a:t>Goal 2: ELA &amp; Social Studies</a:t>
            </a:r>
          </a:p>
          <a:p>
            <a:pPr lvl="1"/>
            <a:endParaRPr lang="en-US" dirty="0"/>
          </a:p>
          <a:p>
            <a:r>
              <a:rPr lang="en-US" dirty="0"/>
              <a:t>Goal 3: Science</a:t>
            </a:r>
          </a:p>
          <a:p>
            <a:pPr lvl="1"/>
            <a:endParaRPr lang="en-US" dirty="0"/>
          </a:p>
          <a:p>
            <a:endParaRPr lang="en-US" dirty="0"/>
          </a:p>
          <a:p>
            <a:pPr marL="0" indent="0">
              <a:buNone/>
            </a:pPr>
            <a:r>
              <a:rPr lang="en-US" dirty="0"/>
              <a:t>See the 2019-2020 School Landtrust Plan</a:t>
            </a:r>
          </a:p>
          <a:p>
            <a:pPr marL="0" indent="0">
              <a:buNone/>
            </a:pPr>
            <a:r>
              <a:rPr lang="en-US" dirty="0">
                <a:hlinkClick r:id="rId2"/>
              </a:rPr>
              <a:t>https://draperpark.canyonsdistrict.org/school-community-council-2019-20/</a:t>
            </a:r>
            <a:endParaRPr lang="en-US" dirty="0"/>
          </a:p>
          <a:p>
            <a:pPr marL="0" indent="0">
              <a:buNone/>
            </a:pPr>
            <a:endParaRPr lang="en-US" dirty="0"/>
          </a:p>
          <a:p>
            <a:endParaRPr lang="en-US" dirty="0"/>
          </a:p>
        </p:txBody>
      </p:sp>
    </p:spTree>
    <p:extLst>
      <p:ext uri="{BB962C8B-B14F-4D97-AF65-F5344CB8AC3E}">
        <p14:creationId xmlns:p14="http://schemas.microsoft.com/office/powerpoint/2010/main" val="2295241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3E4312-1F1C-3E41-931A-7F362171185C}"/>
              </a:ext>
            </a:extLst>
          </p:cNvPr>
          <p:cNvPicPr>
            <a:picLocks noChangeAspect="1"/>
          </p:cNvPicPr>
          <p:nvPr/>
        </p:nvPicPr>
        <p:blipFill>
          <a:blip r:embed="rId2"/>
          <a:stretch>
            <a:fillRect/>
          </a:stretch>
        </p:blipFill>
        <p:spPr>
          <a:xfrm>
            <a:off x="2433234" y="46140"/>
            <a:ext cx="7935131" cy="6811860"/>
          </a:xfrm>
          <a:prstGeom prst="rect">
            <a:avLst/>
          </a:prstGeom>
        </p:spPr>
      </p:pic>
    </p:spTree>
    <p:extLst>
      <p:ext uri="{BB962C8B-B14F-4D97-AF65-F5344CB8AC3E}">
        <p14:creationId xmlns:p14="http://schemas.microsoft.com/office/powerpoint/2010/main" val="913022677"/>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{87512B23-F6C0-B044-B7B4-BAE00D07C47C}tf10001072</Template>
  <TotalTime>2028</TotalTime>
  <Words>1873</Words>
  <Application>Microsoft Macintosh PowerPoint</Application>
  <PresentationFormat>Widescreen</PresentationFormat>
  <Paragraphs>174</Paragraphs>
  <Slides>18</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Calibri</vt:lpstr>
      <vt:lpstr>Franklin Gothic Book</vt:lpstr>
      <vt:lpstr>Crop</vt:lpstr>
      <vt:lpstr>SCC Meeting</vt:lpstr>
      <vt:lpstr>Welcome &amp; Introductions</vt:lpstr>
      <vt:lpstr>Voting in Chair &amp; Co-Chair</vt:lpstr>
      <vt:lpstr>Elections</vt:lpstr>
      <vt:lpstr>Monthly Update from our Counselors</vt:lpstr>
      <vt:lpstr>District Update – Dress Code</vt:lpstr>
      <vt:lpstr>End of Year SCC Survey</vt:lpstr>
      <vt:lpstr>Review &amp; Budget of Landtrust &amp; TSSA</vt:lpstr>
      <vt:lpstr>PowerPoint Presentation</vt:lpstr>
      <vt:lpstr>School Fees</vt:lpstr>
      <vt:lpstr>Course Fees – By Curriculum</vt:lpstr>
      <vt:lpstr>Course Fees – By Curriculum</vt:lpstr>
      <vt:lpstr>Course Fees – By Curriculum</vt:lpstr>
      <vt:lpstr>Course Fees – By Curriculum</vt:lpstr>
      <vt:lpstr>Course Fees – By Curriculum</vt:lpstr>
      <vt:lpstr>School &amp; Class Size</vt:lpstr>
      <vt:lpstr>SCC District Training Dates</vt:lpstr>
      <vt:lpstr>Next Month</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Anderson, Mary</dc:creator>
  <cp:lastModifiedBy>Anderson, Mary</cp:lastModifiedBy>
  <cp:revision>23</cp:revision>
  <dcterms:created xsi:type="dcterms:W3CDTF">2019-09-04T16:02:13Z</dcterms:created>
  <dcterms:modified xsi:type="dcterms:W3CDTF">2019-09-12T00:24:53Z</dcterms:modified>
</cp:coreProperties>
</file>