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Amatic SC" pitchFamily="2" charset="-79"/>
      <p:regular r:id="rId11"/>
      <p:bold r:id="rId12"/>
    </p:embeddedFont>
    <p:embeddedFont>
      <p:font typeface="Average" panose="02000503040000020003" pitchFamily="2" charset="77"/>
      <p:regular r:id="rId13"/>
    </p:embeddedFont>
    <p:embeddedFont>
      <p:font typeface="Oswald" pitchFamily="2" charset="77"/>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3"/>
  </p:normalViewPr>
  <p:slideViewPr>
    <p:cSldViewPr snapToGrid="0" snapToObjects="1">
      <p:cViewPr varScale="1">
        <p:scale>
          <a:sx n="109" d="100"/>
          <a:sy n="109" d="100"/>
        </p:scale>
        <p:origin x="192"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1" name="Google Shape;71;p8: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2" name="Google Shape;72;p8: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10/24/17 8:25 AM</a:t>
            </a:r>
            <a:endParaRPr sz="1200" b="0" i="0" u="none" strike="noStrike" cap="none">
              <a:solidFill>
                <a:schemeClr val="dk1"/>
              </a:solidFill>
              <a:latin typeface="Calibri"/>
              <a:ea typeface="Calibri"/>
              <a:cs typeface="Calibri"/>
              <a:sym typeface="Calibri"/>
            </a:endParaRPr>
          </a:p>
        </p:txBody>
      </p:sp>
      <p:sp>
        <p:nvSpPr>
          <p:cNvPr id="73" name="Google Shape;73;p8: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b="0" i="0" u="none" strike="noStrike" cap="none">
                <a:solidFill>
                  <a:srgbClr val="000000"/>
                </a:solidFill>
                <a:latin typeface="Calibri"/>
                <a:ea typeface="Calibri"/>
                <a:cs typeface="Calibri"/>
                <a:sym typeface="Calibri"/>
              </a:rPr>
            </a:br>
            <a:r>
              <a:rPr lang="en-US" sz="500" b="0" i="0" u="none" strike="noStrike" cap="none">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b="0" i="0" u="none" strike="noStrike" cap="none">
              <a:solidFill>
                <a:schemeClr val="dk1"/>
              </a:solidFill>
              <a:latin typeface="Calibri"/>
              <a:ea typeface="Calibri"/>
              <a:cs typeface="Calibri"/>
              <a:sym typeface="Calibri"/>
            </a:endParaRPr>
          </a:p>
        </p:txBody>
      </p:sp>
      <p:sp>
        <p:nvSpPr>
          <p:cNvPr id="74" name="Google Shape;74;p8: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41542014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4154201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741542014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41542014b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41542014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741542014b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ef122451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ef12245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2ef122451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ed2e0887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2ed2e0887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5" name="Google Shape;105;g2ed2e08875_0_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6" name="Google Shape;106;g2ed2e08875_0_0: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10/24/17 8:25 AM</a:t>
            </a:r>
            <a:endParaRPr sz="1200" b="0" i="0" u="none" strike="noStrike" cap="none">
              <a:solidFill>
                <a:schemeClr val="dk1"/>
              </a:solidFill>
              <a:latin typeface="Calibri"/>
              <a:ea typeface="Calibri"/>
              <a:cs typeface="Calibri"/>
              <a:sym typeface="Calibri"/>
            </a:endParaRPr>
          </a:p>
        </p:txBody>
      </p:sp>
      <p:sp>
        <p:nvSpPr>
          <p:cNvPr id="107" name="Google Shape;107;g2ed2e08875_0_0: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b="0" i="0" u="none" strike="noStrike" cap="none">
                <a:solidFill>
                  <a:srgbClr val="000000"/>
                </a:solidFill>
                <a:latin typeface="Calibri"/>
                <a:ea typeface="Calibri"/>
                <a:cs typeface="Calibri"/>
                <a:sym typeface="Calibri"/>
              </a:rPr>
            </a:br>
            <a:r>
              <a:rPr lang="en-US" sz="500" b="0" i="0" u="none" strike="noStrike" cap="none">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b="0" i="0" u="none" strike="noStrike" cap="none">
              <a:solidFill>
                <a:schemeClr val="dk1"/>
              </a:solidFill>
              <a:latin typeface="Calibri"/>
              <a:ea typeface="Calibri"/>
              <a:cs typeface="Calibri"/>
              <a:sym typeface="Calibri"/>
            </a:endParaRPr>
          </a:p>
        </p:txBody>
      </p:sp>
      <p:sp>
        <p:nvSpPr>
          <p:cNvPr id="108" name="Google Shape;108;g2ed2e08875_0_0:notes"/>
          <p:cNvSpPr txBox="1">
            <a:spLocks noGrp="1"/>
          </p:cNvSpPr>
          <p:nvPr>
            <p:ph type="sldNum" idx="12"/>
          </p:nvPr>
        </p:nvSpPr>
        <p:spPr>
          <a:xfrm>
            <a:off x="6172199" y="8685213"/>
            <a:ext cx="6843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ed2e08875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2ed2e08875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5" name="Google Shape;115;g2ed2e08875_0_9: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6" name="Google Shape;116;g2ed2e08875_0_9: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10/24/17 8:25 AM</a:t>
            </a:r>
            <a:endParaRPr sz="1200" b="0" i="0" u="none" strike="noStrike" cap="none">
              <a:solidFill>
                <a:schemeClr val="dk1"/>
              </a:solidFill>
              <a:latin typeface="Calibri"/>
              <a:ea typeface="Calibri"/>
              <a:cs typeface="Calibri"/>
              <a:sym typeface="Calibri"/>
            </a:endParaRPr>
          </a:p>
        </p:txBody>
      </p:sp>
      <p:sp>
        <p:nvSpPr>
          <p:cNvPr id="117" name="Google Shape;117;g2ed2e08875_0_9: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b="0" i="0" u="none" strike="noStrike" cap="none">
                <a:solidFill>
                  <a:srgbClr val="000000"/>
                </a:solidFill>
                <a:latin typeface="Calibri"/>
                <a:ea typeface="Calibri"/>
                <a:cs typeface="Calibri"/>
                <a:sym typeface="Calibri"/>
              </a:rPr>
            </a:br>
            <a:r>
              <a:rPr lang="en-US" sz="500" b="0" i="0" u="none" strike="noStrike" cap="none">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b="0" i="0" u="none" strike="noStrike" cap="none">
              <a:solidFill>
                <a:schemeClr val="dk1"/>
              </a:solidFill>
              <a:latin typeface="Calibri"/>
              <a:ea typeface="Calibri"/>
              <a:cs typeface="Calibri"/>
              <a:sym typeface="Calibri"/>
            </a:endParaRPr>
          </a:p>
        </p:txBody>
      </p:sp>
      <p:sp>
        <p:nvSpPr>
          <p:cNvPr id="118" name="Google Shape;118;g2ed2e08875_0_9:notes"/>
          <p:cNvSpPr txBox="1">
            <a:spLocks noGrp="1"/>
          </p:cNvSpPr>
          <p:nvPr>
            <p:ph type="sldNum" idx="12"/>
          </p:nvPr>
        </p:nvSpPr>
        <p:spPr>
          <a:xfrm>
            <a:off x="6172199" y="8685213"/>
            <a:ext cx="6843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41542014b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41542014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741542014b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ae950dcc6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ae950dcc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2ae950dcc6_0_4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grpSp>
        <p:nvGrpSpPr>
          <p:cNvPr id="14" name="Google Shape;14;p2"/>
          <p:cNvGrpSpPr/>
          <p:nvPr/>
        </p:nvGrpSpPr>
        <p:grpSpPr>
          <a:xfrm>
            <a:off x="4350279" y="3807170"/>
            <a:ext cx="443589" cy="140843"/>
            <a:chOff x="4137525" y="2915950"/>
            <a:chExt cx="869100" cy="207000"/>
          </a:xfrm>
        </p:grpSpPr>
        <p:sp>
          <p:nvSpPr>
            <p:cNvPr id="15" name="Google Shape;15;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71258" y="1321067"/>
            <a:ext cx="7801500" cy="23067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2"/>
          <p:cNvSpPr txBox="1">
            <a:spLocks noGrp="1"/>
          </p:cNvSpPr>
          <p:nvPr>
            <p:ph type="subTitle" idx="1"/>
          </p:nvPr>
        </p:nvSpPr>
        <p:spPr>
          <a:xfrm>
            <a:off x="671250" y="4233168"/>
            <a:ext cx="78015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 name="Google Shape;20;p2"/>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1"/>
          <p:cNvSpPr txBox="1">
            <a:spLocks noGrp="1"/>
          </p:cNvSpPr>
          <p:nvPr>
            <p:ph type="title" hasCustomPrompt="1"/>
          </p:nvPr>
        </p:nvSpPr>
        <p:spPr>
          <a:xfrm>
            <a:off x="311700" y="1673700"/>
            <a:ext cx="8520600" cy="25209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5" name="Google Shape;55;p11"/>
          <p:cNvSpPr txBox="1">
            <a:spLocks noGrp="1"/>
          </p:cNvSpPr>
          <p:nvPr>
            <p:ph type="body" idx="1"/>
          </p:nvPr>
        </p:nvSpPr>
        <p:spPr>
          <a:xfrm>
            <a:off x="311700" y="43045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Use for slides with Software Code">
  <p:cSld name="Use for slides with Software Code">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381000" y="230188"/>
            <a:ext cx="8382000" cy="6648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rgbClr val="FFFFB9"/>
              </a:buClr>
              <a:buSzPts val="4800"/>
              <a:buFont typeface="Calibri"/>
              <a:buNone/>
              <a:defRPr sz="4800" b="0" i="0" u="none" strike="noStrike" cap="none">
                <a:solidFill>
                  <a:srgbClr val="FFFFB9"/>
                </a:solidFill>
                <a:latin typeface="Calibri"/>
                <a:ea typeface="Calibri"/>
                <a:cs typeface="Calibri"/>
                <a:sym typeface="Calibri"/>
              </a:defRPr>
            </a:lvl1pPr>
            <a:lvl2pPr lvl="1" indent="0" rtl="0">
              <a:spcBef>
                <a:spcPts val="0"/>
              </a:spcBef>
              <a:spcAft>
                <a:spcPts val="0"/>
              </a:spcAft>
              <a:buSzPts val="3000"/>
              <a:buNone/>
              <a:defRPr sz="1800"/>
            </a:lvl2pPr>
            <a:lvl3pPr lvl="2" indent="0" rtl="0">
              <a:spcBef>
                <a:spcPts val="0"/>
              </a:spcBef>
              <a:spcAft>
                <a:spcPts val="0"/>
              </a:spcAft>
              <a:buSzPts val="3000"/>
              <a:buNone/>
              <a:defRPr sz="1800"/>
            </a:lvl3pPr>
            <a:lvl4pPr lvl="3" indent="0" rtl="0">
              <a:spcBef>
                <a:spcPts val="0"/>
              </a:spcBef>
              <a:spcAft>
                <a:spcPts val="0"/>
              </a:spcAft>
              <a:buSzPts val="3000"/>
              <a:buNone/>
              <a:defRPr sz="1800"/>
            </a:lvl4pPr>
            <a:lvl5pPr lvl="4" indent="0" rtl="0">
              <a:spcBef>
                <a:spcPts val="0"/>
              </a:spcBef>
              <a:spcAft>
                <a:spcPts val="0"/>
              </a:spcAft>
              <a:buSzPts val="3000"/>
              <a:buNone/>
              <a:defRPr sz="1800"/>
            </a:lvl5pPr>
            <a:lvl6pPr lvl="5" indent="0" rtl="0">
              <a:spcBef>
                <a:spcPts val="0"/>
              </a:spcBef>
              <a:spcAft>
                <a:spcPts val="0"/>
              </a:spcAft>
              <a:buSzPts val="3000"/>
              <a:buNone/>
              <a:defRPr sz="1800"/>
            </a:lvl6pPr>
            <a:lvl7pPr lvl="6" indent="0" rtl="0">
              <a:spcBef>
                <a:spcPts val="0"/>
              </a:spcBef>
              <a:spcAft>
                <a:spcPts val="0"/>
              </a:spcAft>
              <a:buSzPts val="3000"/>
              <a:buNone/>
              <a:defRPr sz="1800"/>
            </a:lvl7pPr>
            <a:lvl8pPr lvl="7" indent="0" rtl="0">
              <a:spcBef>
                <a:spcPts val="0"/>
              </a:spcBef>
              <a:spcAft>
                <a:spcPts val="0"/>
              </a:spcAft>
              <a:buSzPts val="3000"/>
              <a:buNone/>
              <a:defRPr sz="1800"/>
            </a:lvl8pPr>
            <a:lvl9pPr lvl="8" indent="0" rtl="0">
              <a:spcBef>
                <a:spcPts val="0"/>
              </a:spcBef>
              <a:spcAft>
                <a:spcPts val="0"/>
              </a:spcAft>
              <a:buSzPts val="3000"/>
              <a:buNone/>
              <a:defRPr sz="1800"/>
            </a:lvl9pPr>
          </a:lstStyle>
          <a:p>
            <a:endParaRPr/>
          </a:p>
        </p:txBody>
      </p:sp>
      <p:sp>
        <p:nvSpPr>
          <p:cNvPr id="61" name="Google Shape;61;p13"/>
          <p:cNvSpPr txBox="1">
            <a:spLocks noGrp="1"/>
          </p:cNvSpPr>
          <p:nvPr>
            <p:ph type="body" idx="1"/>
          </p:nvPr>
        </p:nvSpPr>
        <p:spPr>
          <a:xfrm>
            <a:off x="722313" y="1905000"/>
            <a:ext cx="8040600" cy="2209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600"/>
              </a:spcBef>
              <a:spcAft>
                <a:spcPts val="0"/>
              </a:spcAft>
              <a:buClr>
                <a:schemeClr val="dk1"/>
              </a:buClr>
              <a:buSzPts val="3000"/>
              <a:buFont typeface="Arial"/>
              <a:buNone/>
              <a:defRPr sz="3000" b="1" i="0" u="none" strike="noStrike" cap="none">
                <a:solidFill>
                  <a:schemeClr val="dk1"/>
                </a:solidFill>
                <a:latin typeface="Courier New"/>
                <a:ea typeface="Courier New"/>
                <a:cs typeface="Courier New"/>
                <a:sym typeface="Courier New"/>
              </a:defRPr>
            </a:lvl1pPr>
            <a:lvl2pPr marL="914400" marR="0" lvl="1" indent="-228600" algn="l" rtl="0">
              <a:lnSpc>
                <a:spcPct val="90000"/>
              </a:lnSpc>
              <a:spcBef>
                <a:spcPts val="1600"/>
              </a:spcBef>
              <a:spcAft>
                <a:spcPts val="0"/>
              </a:spcAft>
              <a:buClr>
                <a:schemeClr val="dk1"/>
              </a:buClr>
              <a:buSzPts val="2800"/>
              <a:buFont typeface="Arial"/>
              <a:buNone/>
              <a:defRPr sz="2800" b="1" i="0" u="none" strike="noStrike" cap="none">
                <a:solidFill>
                  <a:schemeClr val="dk1"/>
                </a:solidFill>
                <a:latin typeface="Courier New"/>
                <a:ea typeface="Courier New"/>
                <a:cs typeface="Courier New"/>
                <a:sym typeface="Courier New"/>
              </a:defRPr>
            </a:lvl2pPr>
            <a:lvl3pPr marL="1371600" marR="0" lvl="2" indent="-228600" algn="l" rtl="0">
              <a:lnSpc>
                <a:spcPct val="90000"/>
              </a:lnSpc>
              <a:spcBef>
                <a:spcPts val="160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3pPr>
            <a:lvl4pPr marL="1828800" marR="0" lvl="3" indent="-228600" algn="l" rtl="0">
              <a:lnSpc>
                <a:spcPct val="90000"/>
              </a:lnSpc>
              <a:spcBef>
                <a:spcPts val="160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4pPr>
            <a:lvl5pPr marL="2286000" marR="0" lvl="4" indent="-228600" algn="l" rtl="0">
              <a:lnSpc>
                <a:spcPct val="90000"/>
              </a:lnSpc>
              <a:spcBef>
                <a:spcPts val="160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81000" y="230188"/>
            <a:ext cx="8382000" cy="6648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rgbClr val="FFFFB9"/>
              </a:buClr>
              <a:buSzPts val="4800"/>
              <a:buFont typeface="Calibri"/>
              <a:buNone/>
              <a:defRPr sz="4800" b="0" i="0" u="none" strike="noStrike" cap="none">
                <a:solidFill>
                  <a:srgbClr val="FFFFB9"/>
                </a:solidFill>
                <a:latin typeface="Calibri"/>
                <a:ea typeface="Calibri"/>
                <a:cs typeface="Calibri"/>
                <a:sym typeface="Calibri"/>
              </a:defRPr>
            </a:lvl1pPr>
            <a:lvl2pPr lvl="1" indent="0" rtl="0">
              <a:spcBef>
                <a:spcPts val="0"/>
              </a:spcBef>
              <a:spcAft>
                <a:spcPts val="0"/>
              </a:spcAft>
              <a:buSzPts val="3000"/>
              <a:buNone/>
              <a:defRPr sz="1800"/>
            </a:lvl2pPr>
            <a:lvl3pPr lvl="2" indent="0" rtl="0">
              <a:spcBef>
                <a:spcPts val="0"/>
              </a:spcBef>
              <a:spcAft>
                <a:spcPts val="0"/>
              </a:spcAft>
              <a:buSzPts val="3000"/>
              <a:buNone/>
              <a:defRPr sz="1800"/>
            </a:lvl3pPr>
            <a:lvl4pPr lvl="3" indent="0" rtl="0">
              <a:spcBef>
                <a:spcPts val="0"/>
              </a:spcBef>
              <a:spcAft>
                <a:spcPts val="0"/>
              </a:spcAft>
              <a:buSzPts val="3000"/>
              <a:buNone/>
              <a:defRPr sz="1800"/>
            </a:lvl4pPr>
            <a:lvl5pPr lvl="4" indent="0" rtl="0">
              <a:spcBef>
                <a:spcPts val="0"/>
              </a:spcBef>
              <a:spcAft>
                <a:spcPts val="0"/>
              </a:spcAft>
              <a:buSzPts val="3000"/>
              <a:buNone/>
              <a:defRPr sz="1800"/>
            </a:lvl5pPr>
            <a:lvl6pPr lvl="5" indent="0" rtl="0">
              <a:spcBef>
                <a:spcPts val="0"/>
              </a:spcBef>
              <a:spcAft>
                <a:spcPts val="0"/>
              </a:spcAft>
              <a:buSzPts val="3000"/>
              <a:buNone/>
              <a:defRPr sz="1800"/>
            </a:lvl6pPr>
            <a:lvl7pPr lvl="6" indent="0" rtl="0">
              <a:spcBef>
                <a:spcPts val="0"/>
              </a:spcBef>
              <a:spcAft>
                <a:spcPts val="0"/>
              </a:spcAft>
              <a:buSzPts val="3000"/>
              <a:buNone/>
              <a:defRPr sz="1800"/>
            </a:lvl7pPr>
            <a:lvl8pPr lvl="7" indent="0" rtl="0">
              <a:spcBef>
                <a:spcPts val="0"/>
              </a:spcBef>
              <a:spcAft>
                <a:spcPts val="0"/>
              </a:spcAft>
              <a:buSzPts val="3000"/>
              <a:buNone/>
              <a:defRPr sz="1800"/>
            </a:lvl8pPr>
            <a:lvl9pPr lvl="8" indent="0" rtl="0">
              <a:spcBef>
                <a:spcPts val="0"/>
              </a:spcBef>
              <a:spcAft>
                <a:spcPts val="0"/>
              </a:spcAft>
              <a:buSzPts val="3000"/>
              <a:buNone/>
              <a:defRPr sz="1800"/>
            </a:lvl9pPr>
          </a:lstStyle>
          <a:p>
            <a:endParaRPr/>
          </a:p>
        </p:txBody>
      </p:sp>
      <p:sp>
        <p:nvSpPr>
          <p:cNvPr id="64" name="Google Shape;64;p14"/>
          <p:cNvSpPr txBox="1">
            <a:spLocks noGrp="1"/>
          </p:cNvSpPr>
          <p:nvPr>
            <p:ph type="body" idx="1"/>
          </p:nvPr>
        </p:nvSpPr>
        <p:spPr>
          <a:xfrm>
            <a:off x="381000" y="1411552"/>
            <a:ext cx="8382000" cy="2211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600"/>
              </a:spcBef>
              <a:spcAft>
                <a:spcPts val="0"/>
              </a:spcAft>
              <a:buClr>
                <a:schemeClr val="dk1"/>
              </a:buClr>
              <a:buSzPts val="3000"/>
              <a:buFont typeface="Arial"/>
              <a:buNone/>
              <a:defRPr sz="3000" b="1" i="0" u="none" strike="noStrike" cap="none">
                <a:solidFill>
                  <a:schemeClr val="dk1"/>
                </a:solidFill>
                <a:latin typeface="Courier New"/>
                <a:ea typeface="Courier New"/>
                <a:cs typeface="Courier New"/>
                <a:sym typeface="Courier New"/>
              </a:defRPr>
            </a:lvl1pPr>
            <a:lvl2pPr marL="914400" marR="0" lvl="1" indent="-228600" algn="l" rtl="0">
              <a:lnSpc>
                <a:spcPct val="90000"/>
              </a:lnSpc>
              <a:spcBef>
                <a:spcPts val="1600"/>
              </a:spcBef>
              <a:spcAft>
                <a:spcPts val="0"/>
              </a:spcAft>
              <a:buClr>
                <a:schemeClr val="dk1"/>
              </a:buClr>
              <a:buSzPts val="2800"/>
              <a:buFont typeface="Arial"/>
              <a:buNone/>
              <a:defRPr sz="2800" b="1" i="0" u="none" strike="noStrike" cap="none">
                <a:solidFill>
                  <a:schemeClr val="dk1"/>
                </a:solidFill>
                <a:latin typeface="Courier New"/>
                <a:ea typeface="Courier New"/>
                <a:cs typeface="Courier New"/>
                <a:sym typeface="Courier New"/>
              </a:defRPr>
            </a:lvl2pPr>
            <a:lvl3pPr marL="1371600" marR="0" lvl="2" indent="-228600" algn="l" rtl="0">
              <a:lnSpc>
                <a:spcPct val="90000"/>
              </a:lnSpc>
              <a:spcBef>
                <a:spcPts val="160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3pPr>
            <a:lvl4pPr marL="1828800" marR="0" lvl="3" indent="-228600" algn="l" rtl="0">
              <a:lnSpc>
                <a:spcPct val="90000"/>
              </a:lnSpc>
              <a:spcBef>
                <a:spcPts val="160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4pPr>
            <a:lvl5pPr marL="2286000" marR="0" lvl="4" indent="-228600" algn="l" rtl="0">
              <a:lnSpc>
                <a:spcPct val="90000"/>
              </a:lnSpc>
              <a:spcBef>
                <a:spcPts val="160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81000" y="230188"/>
            <a:ext cx="8382000" cy="6648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rgbClr val="FFFFB9"/>
              </a:buClr>
              <a:buSzPts val="4800"/>
              <a:buFont typeface="Calibri"/>
              <a:buNone/>
              <a:defRPr sz="4800" b="0" i="0" u="none" strike="noStrike" cap="none">
                <a:solidFill>
                  <a:srgbClr val="FFFFB9"/>
                </a:solidFill>
                <a:latin typeface="Calibri"/>
                <a:ea typeface="Calibri"/>
                <a:cs typeface="Calibri"/>
                <a:sym typeface="Calibri"/>
              </a:defRPr>
            </a:lvl1pPr>
            <a:lvl2pPr lvl="1" indent="0" rtl="0">
              <a:spcBef>
                <a:spcPts val="0"/>
              </a:spcBef>
              <a:spcAft>
                <a:spcPts val="0"/>
              </a:spcAft>
              <a:buSzPts val="3000"/>
              <a:buNone/>
              <a:defRPr sz="1800"/>
            </a:lvl2pPr>
            <a:lvl3pPr lvl="2" indent="0" rtl="0">
              <a:spcBef>
                <a:spcPts val="0"/>
              </a:spcBef>
              <a:spcAft>
                <a:spcPts val="0"/>
              </a:spcAft>
              <a:buSzPts val="3000"/>
              <a:buNone/>
              <a:defRPr sz="1800"/>
            </a:lvl3pPr>
            <a:lvl4pPr lvl="3" indent="0" rtl="0">
              <a:spcBef>
                <a:spcPts val="0"/>
              </a:spcBef>
              <a:spcAft>
                <a:spcPts val="0"/>
              </a:spcAft>
              <a:buSzPts val="3000"/>
              <a:buNone/>
              <a:defRPr sz="1800"/>
            </a:lvl4pPr>
            <a:lvl5pPr lvl="4" indent="0" rtl="0">
              <a:spcBef>
                <a:spcPts val="0"/>
              </a:spcBef>
              <a:spcAft>
                <a:spcPts val="0"/>
              </a:spcAft>
              <a:buSzPts val="3000"/>
              <a:buNone/>
              <a:defRPr sz="1800"/>
            </a:lvl5pPr>
            <a:lvl6pPr lvl="5" indent="0" rtl="0">
              <a:spcBef>
                <a:spcPts val="0"/>
              </a:spcBef>
              <a:spcAft>
                <a:spcPts val="0"/>
              </a:spcAft>
              <a:buSzPts val="3000"/>
              <a:buNone/>
              <a:defRPr sz="1800"/>
            </a:lvl6pPr>
            <a:lvl7pPr lvl="6" indent="0" rtl="0">
              <a:spcBef>
                <a:spcPts val="0"/>
              </a:spcBef>
              <a:spcAft>
                <a:spcPts val="0"/>
              </a:spcAft>
              <a:buSzPts val="3000"/>
              <a:buNone/>
              <a:defRPr sz="1800"/>
            </a:lvl7pPr>
            <a:lvl8pPr lvl="7" indent="0" rtl="0">
              <a:spcBef>
                <a:spcPts val="0"/>
              </a:spcBef>
              <a:spcAft>
                <a:spcPts val="0"/>
              </a:spcAft>
              <a:buSzPts val="3000"/>
              <a:buNone/>
              <a:defRPr sz="1800"/>
            </a:lvl8pPr>
            <a:lvl9pPr lvl="8" indent="0" rtl="0">
              <a:spcBef>
                <a:spcPts val="0"/>
              </a:spcBef>
              <a:spcAft>
                <a:spcPts val="0"/>
              </a:spcAft>
              <a:buSzPts val="3000"/>
              <a:buNone/>
              <a:defRPr sz="1800"/>
            </a:lvl9pPr>
          </a:lstStyle>
          <a:p>
            <a:endParaRPr/>
          </a:p>
        </p:txBody>
      </p:sp>
      <p:sp>
        <p:nvSpPr>
          <p:cNvPr id="67" name="Google Shape;67;p15"/>
          <p:cNvSpPr txBox="1">
            <a:spLocks noGrp="1"/>
          </p:cNvSpPr>
          <p:nvPr>
            <p:ph type="body" idx="1"/>
          </p:nvPr>
        </p:nvSpPr>
        <p:spPr>
          <a:xfrm>
            <a:off x="381000" y="1412875"/>
            <a:ext cx="8382000" cy="2211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600"/>
              </a:spcBef>
              <a:spcAft>
                <a:spcPts val="0"/>
              </a:spcAft>
              <a:buClr>
                <a:schemeClr val="dk1"/>
              </a:buClr>
              <a:buSzPts val="3000"/>
              <a:buFont typeface="Arial"/>
              <a:buNone/>
              <a:defRPr sz="3000" b="1" i="0" u="none" strike="noStrike" cap="none">
                <a:solidFill>
                  <a:schemeClr val="dk1"/>
                </a:solidFill>
                <a:latin typeface="Courier New"/>
                <a:ea typeface="Courier New"/>
                <a:cs typeface="Courier New"/>
                <a:sym typeface="Courier New"/>
              </a:defRPr>
            </a:lvl1pPr>
            <a:lvl2pPr marL="914400" marR="0" lvl="1" indent="-228600" algn="l" rtl="0">
              <a:lnSpc>
                <a:spcPct val="90000"/>
              </a:lnSpc>
              <a:spcBef>
                <a:spcPts val="1600"/>
              </a:spcBef>
              <a:spcAft>
                <a:spcPts val="0"/>
              </a:spcAft>
              <a:buClr>
                <a:schemeClr val="dk1"/>
              </a:buClr>
              <a:buSzPts val="2800"/>
              <a:buFont typeface="Arial"/>
              <a:buNone/>
              <a:defRPr sz="2800" b="1" i="0" u="none" strike="noStrike" cap="none">
                <a:solidFill>
                  <a:schemeClr val="dk1"/>
                </a:solidFill>
                <a:latin typeface="Courier New"/>
                <a:ea typeface="Courier New"/>
                <a:cs typeface="Courier New"/>
                <a:sym typeface="Courier New"/>
              </a:defRPr>
            </a:lvl2pPr>
            <a:lvl3pPr marL="1371600" marR="0" lvl="2" indent="-228600" algn="l" rtl="0">
              <a:lnSpc>
                <a:spcPct val="90000"/>
              </a:lnSpc>
              <a:spcBef>
                <a:spcPts val="160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3pPr>
            <a:lvl4pPr marL="1828800" marR="0" lvl="3" indent="-228600" algn="l" rtl="0">
              <a:lnSpc>
                <a:spcPct val="90000"/>
              </a:lnSpc>
              <a:spcBef>
                <a:spcPts val="160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4pPr>
            <a:lvl5pPr marL="2286000" marR="0" lvl="4" indent="-228600" algn="l" rtl="0">
              <a:lnSpc>
                <a:spcPct val="90000"/>
              </a:lnSpc>
              <a:spcBef>
                <a:spcPts val="160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71250" y="2855000"/>
            <a:ext cx="7852200" cy="11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5"/>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6"/>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9" name="Google Shape;39;p7"/>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701800"/>
            <a:ext cx="6227100" cy="5454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2" name="Google Shape;42;p8"/>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572000" y="0"/>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9"/>
          <p:cNvSpPr txBox="1">
            <a:spLocks noGrp="1"/>
          </p:cNvSpPr>
          <p:nvPr>
            <p:ph type="title"/>
          </p:nvPr>
        </p:nvSpPr>
        <p:spPr>
          <a:xfrm>
            <a:off x="265500" y="1441867"/>
            <a:ext cx="4045200" cy="228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7" name="Google Shape;47;p9"/>
          <p:cNvSpPr txBox="1">
            <a:spLocks noGrp="1"/>
          </p:cNvSpPr>
          <p:nvPr>
            <p:ph type="subTitle" idx="1"/>
          </p:nvPr>
        </p:nvSpPr>
        <p:spPr>
          <a:xfrm>
            <a:off x="265500" y="3793601"/>
            <a:ext cx="4045200" cy="179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8" name="Google Shape;48;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9" name="Google Shape;49;p9"/>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52" name="Google Shape;52;p10"/>
          <p:cNvSpPr txBox="1">
            <a:spLocks noGrp="1"/>
          </p:cNvSpPr>
          <p:nvPr>
            <p:ph type="sldNum" idx="12"/>
          </p:nvPr>
        </p:nvSpPr>
        <p:spPr>
          <a:xfrm>
            <a:off x="8490250" y="6241346"/>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12" name="Google Shape;12;p1"/>
          <p:cNvSpPr txBox="1">
            <a:spLocks noGrp="1"/>
          </p:cNvSpPr>
          <p:nvPr>
            <p:ph type="sldNum" idx="12"/>
          </p:nvPr>
        </p:nvSpPr>
        <p:spPr>
          <a:xfrm>
            <a:off x="8490250" y="6241346"/>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ctrTitle"/>
          </p:nvPr>
        </p:nvSpPr>
        <p:spPr>
          <a:xfrm>
            <a:off x="671258" y="1321067"/>
            <a:ext cx="7801500" cy="230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STUDENT CENTER </a:t>
            </a:r>
            <a:endParaRPr/>
          </a:p>
        </p:txBody>
      </p:sp>
      <p:sp>
        <p:nvSpPr>
          <p:cNvPr id="77" name="Google Shape;77;p16"/>
          <p:cNvSpPr txBox="1">
            <a:spLocks noGrp="1"/>
          </p:cNvSpPr>
          <p:nvPr>
            <p:ph type="subTitle" idx="1"/>
          </p:nvPr>
        </p:nvSpPr>
        <p:spPr>
          <a:xfrm>
            <a:off x="671250" y="4233168"/>
            <a:ext cx="78015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DRAPER PARK MIDDLE SCHOOL</a:t>
            </a:r>
            <a:endParaRPr dirty="0"/>
          </a:p>
          <a:p>
            <a:pPr marL="0" lvl="0" indent="0" algn="ctr" rtl="0">
              <a:spcBef>
                <a:spcPts val="0"/>
              </a:spcBef>
              <a:spcAft>
                <a:spcPts val="0"/>
              </a:spcAft>
              <a:buNone/>
            </a:pPr>
            <a:r>
              <a:rPr lang="en-US" dirty="0"/>
              <a:t>School Community Council Meeting -- November 2019</a:t>
            </a:r>
            <a:endParaRPr dirty="0"/>
          </a:p>
        </p:txBody>
      </p:sp>
      <p:pic>
        <p:nvPicPr>
          <p:cNvPr id="78" name="Google Shape;78;p16" descr="logo.jpg"/>
          <p:cNvPicPr preferRelativeResize="0"/>
          <p:nvPr/>
        </p:nvPicPr>
        <p:blipFill rotWithShape="1">
          <a:blip r:embed="rId3">
            <a:alphaModFix/>
          </a:blip>
          <a:srcRect b="12242"/>
          <a:stretch/>
        </p:blipFill>
        <p:spPr>
          <a:xfrm>
            <a:off x="3223000" y="878725"/>
            <a:ext cx="2697999" cy="1686724"/>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1917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Recap Time</a:t>
            </a:r>
            <a:endParaRPr/>
          </a:p>
        </p:txBody>
      </p:sp>
      <p:pic>
        <p:nvPicPr>
          <p:cNvPr id="85" name="Google Shape;85;p17"/>
          <p:cNvPicPr preferRelativeResize="0"/>
          <p:nvPr/>
        </p:nvPicPr>
        <p:blipFill>
          <a:blip r:embed="rId3">
            <a:alphaModFix/>
          </a:blip>
          <a:stretch>
            <a:fillRect/>
          </a:stretch>
        </p:blipFill>
        <p:spPr>
          <a:xfrm rot="374460">
            <a:off x="4640299" y="2225126"/>
            <a:ext cx="4308084" cy="2872056"/>
          </a:xfrm>
          <a:prstGeom prst="rect">
            <a:avLst/>
          </a:prstGeom>
          <a:noFill/>
          <a:ln>
            <a:noFill/>
          </a:ln>
        </p:spPr>
      </p:pic>
      <p:sp>
        <p:nvSpPr>
          <p:cNvPr id="86" name="Google Shape;86;p17"/>
          <p:cNvSpPr txBox="1">
            <a:spLocks noGrp="1"/>
          </p:cNvSpPr>
          <p:nvPr>
            <p:ph type="body" idx="1"/>
          </p:nvPr>
        </p:nvSpPr>
        <p:spPr>
          <a:xfrm>
            <a:off x="54275" y="810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a:t>Collaborative Classroom Instruction Activities</a:t>
            </a:r>
            <a:endParaRPr/>
          </a:p>
          <a:p>
            <a:pPr marL="914400" lvl="1" indent="-317500" algn="l" rtl="0">
              <a:spcBef>
                <a:spcPts val="0"/>
              </a:spcBef>
              <a:spcAft>
                <a:spcPts val="0"/>
              </a:spcAft>
              <a:buSzPts val="1400"/>
              <a:buChar char="○"/>
            </a:pPr>
            <a:r>
              <a:rPr lang="en-US"/>
              <a:t>8th grade Four Year Plan and Beyond </a:t>
            </a:r>
            <a:endParaRPr/>
          </a:p>
          <a:p>
            <a:pPr marL="914400" lvl="1" indent="-317500" algn="l" rtl="0">
              <a:spcBef>
                <a:spcPts val="0"/>
              </a:spcBef>
              <a:spcAft>
                <a:spcPts val="0"/>
              </a:spcAft>
              <a:buSzPts val="1400"/>
              <a:buChar char="○"/>
            </a:pPr>
            <a:r>
              <a:rPr lang="en-US"/>
              <a:t>8th grade Stress Management/Outsiders</a:t>
            </a:r>
            <a:endParaRPr/>
          </a:p>
          <a:p>
            <a:pPr marL="914400" lvl="1" indent="-317500" algn="l" rtl="0">
              <a:spcBef>
                <a:spcPts val="0"/>
              </a:spcBef>
              <a:spcAft>
                <a:spcPts val="0"/>
              </a:spcAft>
              <a:buSzPts val="1400"/>
              <a:buChar char="○"/>
            </a:pPr>
            <a:r>
              <a:rPr lang="en-US"/>
              <a:t>7th grade College &amp; Career Readiness Meetings</a:t>
            </a:r>
            <a:endParaRPr/>
          </a:p>
          <a:p>
            <a:pPr marL="914400" lvl="1" indent="-317500" algn="l" rtl="0">
              <a:spcBef>
                <a:spcPts val="0"/>
              </a:spcBef>
              <a:spcAft>
                <a:spcPts val="0"/>
              </a:spcAft>
              <a:buSzPts val="1400"/>
              <a:buChar char="○"/>
            </a:pPr>
            <a:r>
              <a:rPr lang="en-US"/>
              <a:t>6th Grade Organization/Study Skills</a:t>
            </a:r>
            <a:endParaRPr/>
          </a:p>
          <a:p>
            <a:pPr marL="914400" lvl="1" indent="-317500" algn="l" rtl="0">
              <a:spcBef>
                <a:spcPts val="0"/>
              </a:spcBef>
              <a:spcAft>
                <a:spcPts val="0"/>
              </a:spcAft>
              <a:buSzPts val="1400"/>
              <a:buChar char="○"/>
            </a:pPr>
            <a:r>
              <a:rPr lang="en-US"/>
              <a:t>6th Grade Teamwork</a:t>
            </a:r>
            <a:endParaRPr/>
          </a:p>
          <a:p>
            <a:pPr marL="457200" lvl="0" indent="-342900" algn="l" rtl="0">
              <a:spcBef>
                <a:spcPts val="0"/>
              </a:spcBef>
              <a:spcAft>
                <a:spcPts val="0"/>
              </a:spcAft>
              <a:buSzPts val="1800"/>
              <a:buChar char="●"/>
            </a:pPr>
            <a:r>
              <a:rPr lang="en-US"/>
              <a:t>Utah College Application Week (October 14-18)</a:t>
            </a:r>
            <a:endParaRPr/>
          </a:p>
          <a:p>
            <a:pPr marL="914400" lvl="1" indent="-317500" algn="l" rtl="0">
              <a:spcBef>
                <a:spcPts val="0"/>
              </a:spcBef>
              <a:spcAft>
                <a:spcPts val="0"/>
              </a:spcAft>
              <a:buSzPts val="1400"/>
              <a:buChar char="○"/>
            </a:pPr>
            <a:r>
              <a:rPr lang="en-US"/>
              <a:t>Cap &amp; Gown Pictures</a:t>
            </a:r>
            <a:endParaRPr/>
          </a:p>
          <a:p>
            <a:pPr marL="914400" lvl="1" indent="-317500" algn="l" rtl="0">
              <a:spcBef>
                <a:spcPts val="0"/>
              </a:spcBef>
              <a:spcAft>
                <a:spcPts val="0"/>
              </a:spcAft>
              <a:buSzPts val="1400"/>
              <a:buChar char="○"/>
            </a:pPr>
            <a:r>
              <a:rPr lang="en-US"/>
              <a:t>Grab your College Dreams</a:t>
            </a:r>
            <a:endParaRPr/>
          </a:p>
          <a:p>
            <a:pPr marL="914400" lvl="1" indent="-317500" algn="l" rtl="0">
              <a:spcBef>
                <a:spcPts val="0"/>
              </a:spcBef>
              <a:spcAft>
                <a:spcPts val="0"/>
              </a:spcAft>
              <a:buSzPts val="1400"/>
              <a:buChar char="○"/>
            </a:pPr>
            <a:r>
              <a:rPr lang="en-US"/>
              <a:t>Spot the Mascot</a:t>
            </a:r>
            <a:endParaRPr/>
          </a:p>
          <a:p>
            <a:pPr marL="457200" lvl="0" indent="-342900" algn="l" rtl="0">
              <a:spcBef>
                <a:spcPts val="0"/>
              </a:spcBef>
              <a:spcAft>
                <a:spcPts val="0"/>
              </a:spcAft>
              <a:buSzPts val="1800"/>
              <a:buChar char="●"/>
            </a:pPr>
            <a:r>
              <a:rPr lang="en-US"/>
              <a:t>Orange out National Unity Day</a:t>
            </a:r>
            <a:endParaRPr/>
          </a:p>
          <a:p>
            <a:pPr marL="914400" lvl="1" indent="-317500" algn="l" rtl="0">
              <a:spcBef>
                <a:spcPts val="0"/>
              </a:spcBef>
              <a:spcAft>
                <a:spcPts val="0"/>
              </a:spcAft>
              <a:buSzPts val="1400"/>
              <a:buChar char="○"/>
            </a:pPr>
            <a:r>
              <a:rPr lang="en-US"/>
              <a:t>Collaboration with Salt Lake County </a:t>
            </a:r>
            <a:endParaRPr/>
          </a:p>
          <a:p>
            <a:pPr marL="914400" lvl="1" indent="-317500" algn="l" rtl="0">
              <a:spcBef>
                <a:spcPts val="0"/>
              </a:spcBef>
              <a:spcAft>
                <a:spcPts val="0"/>
              </a:spcAft>
              <a:buSzPts val="1400"/>
              <a:buChar char="○"/>
            </a:pPr>
            <a:r>
              <a:rPr lang="en-US"/>
              <a:t>Lunch time activities: Kindness, Pass it On!</a:t>
            </a:r>
            <a:endParaRPr/>
          </a:p>
          <a:p>
            <a:pPr marL="457200" lvl="0" indent="-342900" algn="l" rtl="0">
              <a:spcBef>
                <a:spcPts val="0"/>
              </a:spcBef>
              <a:spcAft>
                <a:spcPts val="0"/>
              </a:spcAft>
              <a:buSzPts val="1800"/>
              <a:buChar char="●"/>
            </a:pPr>
            <a:r>
              <a:rPr lang="en-US"/>
              <a:t>Tracker Program</a:t>
            </a:r>
            <a:endParaRPr/>
          </a:p>
          <a:p>
            <a:pPr marL="914400" lvl="1" indent="-317500" algn="l" rtl="0">
              <a:spcBef>
                <a:spcPts val="0"/>
              </a:spcBef>
              <a:spcAft>
                <a:spcPts val="0"/>
              </a:spcAft>
              <a:buSzPts val="1400"/>
              <a:buChar char="○"/>
            </a:pPr>
            <a:r>
              <a:rPr lang="en-US"/>
              <a:t>20 Students on Program</a:t>
            </a:r>
            <a:endParaRPr/>
          </a:p>
          <a:p>
            <a:pPr marL="457200" lvl="0" indent="-342900" algn="l" rtl="0">
              <a:spcBef>
                <a:spcPts val="0"/>
              </a:spcBef>
              <a:spcAft>
                <a:spcPts val="0"/>
              </a:spcAft>
              <a:buSzPts val="1800"/>
              <a:buChar char="●"/>
            </a:pPr>
            <a:r>
              <a:rPr lang="en-US"/>
              <a:t>Club Thursday</a:t>
            </a:r>
            <a:endParaRPr/>
          </a:p>
          <a:p>
            <a:pPr marL="914400" lvl="1" indent="-317500" algn="l" rtl="0">
              <a:spcBef>
                <a:spcPts val="0"/>
              </a:spcBef>
              <a:spcAft>
                <a:spcPts val="0"/>
              </a:spcAft>
              <a:buSzPts val="1400"/>
              <a:buChar char="○"/>
            </a:pPr>
            <a:r>
              <a:rPr lang="en-US"/>
              <a:t>Gratitude Journals</a:t>
            </a:r>
            <a:endParaRPr/>
          </a:p>
          <a:p>
            <a:pPr marL="914400" lvl="1" indent="-317500" algn="l" rtl="0">
              <a:spcBef>
                <a:spcPts val="0"/>
              </a:spcBef>
              <a:spcAft>
                <a:spcPts val="0"/>
              </a:spcAft>
              <a:buSzPts val="1400"/>
              <a:buChar char="○"/>
            </a:pPr>
            <a:r>
              <a:rPr lang="en-US"/>
              <a:t>Games (Card, Bunco, sports,  etc)</a:t>
            </a:r>
            <a:endParaRPr/>
          </a:p>
          <a:p>
            <a:pPr marL="914400" lvl="1" indent="-317500" algn="l" rtl="0">
              <a:spcBef>
                <a:spcPts val="0"/>
              </a:spcBef>
              <a:spcAft>
                <a:spcPts val="0"/>
              </a:spcAft>
              <a:buSzPts val="1400"/>
              <a:buChar char="○"/>
            </a:pPr>
            <a:r>
              <a:rPr lang="en-US"/>
              <a:t>FACS: cooking (ice cream, crepes, muddy buddies) and sewing</a:t>
            </a:r>
            <a:endParaRPr/>
          </a:p>
          <a:p>
            <a:pPr marL="914400" lvl="1" indent="-317500" algn="l" rtl="0">
              <a:spcBef>
                <a:spcPts val="0"/>
              </a:spcBef>
              <a:spcAft>
                <a:spcPts val="0"/>
              </a:spcAft>
              <a:buSzPts val="1400"/>
              <a:buChar char="○"/>
            </a:pPr>
            <a:r>
              <a:rPr lang="en-US"/>
              <a:t>Dia De Los Muertos(Face painting, street tacos, mini pinatas) </a:t>
            </a:r>
            <a:endParaRPr/>
          </a:p>
          <a:p>
            <a:pPr marL="914400" lvl="1" indent="-317500" algn="l" rtl="0">
              <a:spcBef>
                <a:spcPts val="0"/>
              </a:spcBef>
              <a:spcAft>
                <a:spcPts val="0"/>
              </a:spcAft>
              <a:buSzPts val="1400"/>
              <a:buChar char="○"/>
            </a:pPr>
            <a:r>
              <a:rPr lang="en-US"/>
              <a:t>Hale Center Theatre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4401675" y="3563775"/>
            <a:ext cx="4414875" cy="3223048"/>
          </a:xfrm>
          <a:prstGeom prst="rect">
            <a:avLst/>
          </a:prstGeom>
          <a:noFill/>
          <a:ln>
            <a:noFill/>
          </a:ln>
        </p:spPr>
      </p:pic>
      <p:pic>
        <p:nvPicPr>
          <p:cNvPr id="93" name="Google Shape;93;p18"/>
          <p:cNvPicPr preferRelativeResize="0"/>
          <p:nvPr/>
        </p:nvPicPr>
        <p:blipFill>
          <a:blip r:embed="rId4">
            <a:alphaModFix/>
          </a:blip>
          <a:stretch>
            <a:fillRect/>
          </a:stretch>
        </p:blipFill>
        <p:spPr>
          <a:xfrm>
            <a:off x="247300" y="896750"/>
            <a:ext cx="3298101" cy="4397476"/>
          </a:xfrm>
          <a:prstGeom prst="rect">
            <a:avLst/>
          </a:prstGeom>
          <a:noFill/>
          <a:ln>
            <a:noFill/>
          </a:ln>
        </p:spPr>
      </p:pic>
      <p:pic>
        <p:nvPicPr>
          <p:cNvPr id="94" name="Google Shape;94;p18"/>
          <p:cNvPicPr preferRelativeResize="0"/>
          <p:nvPr/>
        </p:nvPicPr>
        <p:blipFill>
          <a:blip r:embed="rId5">
            <a:alphaModFix/>
          </a:blip>
          <a:stretch>
            <a:fillRect/>
          </a:stretch>
        </p:blipFill>
        <p:spPr>
          <a:xfrm>
            <a:off x="3813425" y="155350"/>
            <a:ext cx="4867221" cy="32448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Plan for College &amp; Career Readiness</a:t>
            </a:r>
            <a:endParaRPr/>
          </a:p>
        </p:txBody>
      </p:sp>
      <p:sp>
        <p:nvSpPr>
          <p:cNvPr id="101" name="Google Shape;101;p19"/>
          <p:cNvSpPr txBox="1">
            <a:spLocks noGrp="1"/>
          </p:cNvSpPr>
          <p:nvPr>
            <p:ph type="body" idx="1"/>
          </p:nvPr>
        </p:nvSpPr>
        <p:spPr>
          <a:xfrm>
            <a:off x="311700" y="1536625"/>
            <a:ext cx="8520600" cy="50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FFF2CC"/>
                </a:solidFill>
              </a:rPr>
              <a:t>“All Students should have education and career goals that prepare them to experience fulfilling lives, actively participate in their communities, and succeed in a competitive economy.” </a:t>
            </a:r>
            <a:endParaRPr sz="2400">
              <a:solidFill>
                <a:srgbClr val="FFF2CC"/>
              </a:solidFill>
            </a:endParaRPr>
          </a:p>
          <a:p>
            <a:pPr marL="0" lvl="0" indent="0" algn="r" rtl="0">
              <a:spcBef>
                <a:spcPts val="1600"/>
              </a:spcBef>
              <a:spcAft>
                <a:spcPts val="0"/>
              </a:spcAft>
              <a:buNone/>
            </a:pPr>
            <a:r>
              <a:rPr lang="en-US"/>
              <a:t>(Utah State Board of Education and the Utah System of Higher Education)</a:t>
            </a:r>
            <a:endParaRPr/>
          </a:p>
          <a:p>
            <a:pPr marL="0" lvl="0" indent="0" algn="l" rtl="0">
              <a:spcBef>
                <a:spcPts val="1600"/>
              </a:spcBef>
              <a:spcAft>
                <a:spcPts val="0"/>
              </a:spcAft>
              <a:buNone/>
            </a:pPr>
            <a:r>
              <a:rPr lang="en-US" sz="1600">
                <a:solidFill>
                  <a:srgbClr val="F4CCCC"/>
                </a:solidFill>
              </a:rPr>
              <a:t>At DPMS our collaborative classroom instruction lessons help students become College &amp; Career Ready. The College &amp; Career meetings that we have with students help review the following principles:</a:t>
            </a:r>
            <a:endParaRPr sz="1600">
              <a:solidFill>
                <a:srgbClr val="F4CCCC"/>
              </a:solidFill>
            </a:endParaRPr>
          </a:p>
          <a:p>
            <a:pPr marL="457200" lvl="0" indent="-330200" algn="l" rtl="0">
              <a:spcBef>
                <a:spcPts val="1600"/>
              </a:spcBef>
              <a:spcAft>
                <a:spcPts val="0"/>
              </a:spcAft>
              <a:buClr>
                <a:srgbClr val="F4CCCC"/>
              </a:buClr>
              <a:buSzPts val="1600"/>
              <a:buAutoNum type="arabicPeriod"/>
            </a:pPr>
            <a:r>
              <a:rPr lang="en-US" sz="1600">
                <a:solidFill>
                  <a:srgbClr val="F4CCCC"/>
                </a:solidFill>
              </a:rPr>
              <a:t>Build a strong academic foundation</a:t>
            </a:r>
            <a:endParaRPr sz="1600">
              <a:solidFill>
                <a:srgbClr val="F4CCCC"/>
              </a:solidFill>
            </a:endParaRPr>
          </a:p>
          <a:p>
            <a:pPr marL="457200" lvl="0" indent="-330200" algn="l" rtl="0">
              <a:spcBef>
                <a:spcPts val="0"/>
              </a:spcBef>
              <a:spcAft>
                <a:spcPts val="0"/>
              </a:spcAft>
              <a:buClr>
                <a:srgbClr val="F4CCCC"/>
              </a:buClr>
              <a:buSzPts val="1600"/>
              <a:buAutoNum type="arabicPeriod"/>
            </a:pPr>
            <a:r>
              <a:rPr lang="en-US" sz="1600">
                <a:solidFill>
                  <a:srgbClr val="F4CCCC"/>
                </a:solidFill>
              </a:rPr>
              <a:t>Strengthen transferable skills</a:t>
            </a:r>
            <a:endParaRPr sz="1600">
              <a:solidFill>
                <a:srgbClr val="F4CCCC"/>
              </a:solidFill>
            </a:endParaRPr>
          </a:p>
          <a:p>
            <a:pPr marL="457200" lvl="0" indent="-330200" algn="l" rtl="0">
              <a:spcBef>
                <a:spcPts val="0"/>
              </a:spcBef>
              <a:spcAft>
                <a:spcPts val="0"/>
              </a:spcAft>
              <a:buClr>
                <a:srgbClr val="F4CCCC"/>
              </a:buClr>
              <a:buSzPts val="1600"/>
              <a:buAutoNum type="arabicPeriod"/>
            </a:pPr>
            <a:r>
              <a:rPr lang="en-US" sz="1600">
                <a:solidFill>
                  <a:srgbClr val="F4CCCC"/>
                </a:solidFill>
              </a:rPr>
              <a:t>Explore college campuses and learn about the different ways to pay for education</a:t>
            </a:r>
            <a:endParaRPr sz="1600">
              <a:solidFill>
                <a:srgbClr val="F4CCCC"/>
              </a:solidFill>
            </a:endParaRPr>
          </a:p>
          <a:p>
            <a:pPr marL="457200" lvl="0" indent="-330200" algn="l" rtl="0">
              <a:spcBef>
                <a:spcPts val="0"/>
              </a:spcBef>
              <a:spcAft>
                <a:spcPts val="0"/>
              </a:spcAft>
              <a:buClr>
                <a:srgbClr val="F4CCCC"/>
              </a:buClr>
              <a:buSzPts val="1600"/>
              <a:buAutoNum type="arabicPeriod"/>
            </a:pPr>
            <a:r>
              <a:rPr lang="en-US" sz="1600">
                <a:solidFill>
                  <a:srgbClr val="F4CCCC"/>
                </a:solidFill>
              </a:rPr>
              <a:t>Pay attention to details</a:t>
            </a:r>
            <a:endParaRPr sz="1600">
              <a:solidFill>
                <a:srgbClr val="F4CCCC"/>
              </a:solidFill>
            </a:endParaRPr>
          </a:p>
          <a:p>
            <a:pPr marL="457200" lvl="0" indent="-330200" algn="l" rtl="0">
              <a:spcBef>
                <a:spcPts val="0"/>
              </a:spcBef>
              <a:spcAft>
                <a:spcPts val="0"/>
              </a:spcAft>
              <a:buClr>
                <a:srgbClr val="F4CCCC"/>
              </a:buClr>
              <a:buSzPts val="1600"/>
              <a:buAutoNum type="arabicPeriod"/>
            </a:pPr>
            <a:r>
              <a:rPr lang="en-US" sz="1600">
                <a:solidFill>
                  <a:srgbClr val="F4CCCC"/>
                </a:solidFill>
              </a:rPr>
              <a:t>Evaluate progress</a:t>
            </a:r>
            <a:endParaRPr sz="1600">
              <a:solidFill>
                <a:srgbClr val="F4CCCC"/>
              </a:solidFill>
            </a:endParaRPr>
          </a:p>
          <a:p>
            <a:pPr marL="0" lvl="0" indent="0" algn="r" rtl="0">
              <a:spcBef>
                <a:spcPts val="1600"/>
              </a:spcBef>
              <a:spcAft>
                <a:spcPts val="1600"/>
              </a:spcAft>
              <a:buNone/>
            </a:pPr>
            <a:r>
              <a:rPr lang="en-US"/>
              <a:t>Utah State Board of Education and the Utah System of Higher Education                                                     College &amp; Career Readiness Recommendations</a:t>
            </a:r>
            <a:endParaRPr sz="1600">
              <a:solidFill>
                <a:srgbClr val="F4CCC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WE DO: PLAN FOR COLLEGE &amp; CAREER READINESS</a:t>
            </a:r>
            <a:endParaRPr/>
          </a:p>
          <a:p>
            <a:pPr marL="0" lvl="0" indent="0" algn="l" rtl="0">
              <a:spcBef>
                <a:spcPts val="0"/>
              </a:spcBef>
              <a:spcAft>
                <a:spcPts val="0"/>
              </a:spcAft>
              <a:buNone/>
            </a:pPr>
            <a:endParaRPr/>
          </a:p>
        </p:txBody>
      </p:sp>
      <p:sp>
        <p:nvSpPr>
          <p:cNvPr id="111" name="Google Shape;111;p20"/>
          <p:cNvSpPr txBox="1">
            <a:spLocks noGrp="1"/>
          </p:cNvSpPr>
          <p:nvPr>
            <p:ph type="body" idx="1"/>
          </p:nvPr>
        </p:nvSpPr>
        <p:spPr>
          <a:xfrm>
            <a:off x="311700" y="1263425"/>
            <a:ext cx="83745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FFFFB9"/>
                </a:solidFill>
                <a:latin typeface="Amatic SC"/>
                <a:ea typeface="Amatic SC"/>
                <a:cs typeface="Amatic SC"/>
                <a:sym typeface="Amatic SC"/>
              </a:rPr>
              <a:t>7th Grade (580 Students): </a:t>
            </a:r>
            <a:endParaRPr sz="2400" b="1">
              <a:solidFill>
                <a:srgbClr val="FFFFB9"/>
              </a:solidFill>
              <a:latin typeface="Amatic SC"/>
              <a:ea typeface="Amatic SC"/>
              <a:cs typeface="Amatic SC"/>
              <a:sym typeface="Amatic SC"/>
            </a:endParaRPr>
          </a:p>
          <a:p>
            <a:pPr marL="0" lvl="0" indent="0" algn="l" rtl="0">
              <a:spcBef>
                <a:spcPts val="1600"/>
              </a:spcBef>
              <a:spcAft>
                <a:spcPts val="0"/>
              </a:spcAft>
              <a:buNone/>
            </a:pPr>
            <a:r>
              <a:rPr lang="en-US" sz="1800">
                <a:latin typeface="Amatic SC"/>
                <a:ea typeface="Amatic SC"/>
                <a:cs typeface="Amatic SC"/>
                <a:sym typeface="Amatic SC"/>
              </a:rPr>
              <a:t>	</a:t>
            </a:r>
            <a:r>
              <a:rPr lang="en-US" sz="1800">
                <a:solidFill>
                  <a:srgbClr val="FFFFB9"/>
                </a:solidFill>
                <a:latin typeface="Amatic SC"/>
                <a:ea typeface="Amatic SC"/>
                <a:cs typeface="Amatic SC"/>
                <a:sym typeface="Amatic SC"/>
              </a:rPr>
              <a:t>All Students: </a:t>
            </a:r>
            <a:endParaRPr sz="1800">
              <a:solidFill>
                <a:srgbClr val="FFFFB9"/>
              </a:solidFill>
              <a:latin typeface="Amatic SC"/>
              <a:ea typeface="Amatic SC"/>
              <a:cs typeface="Amatic SC"/>
              <a:sym typeface="Amatic SC"/>
            </a:endParaRPr>
          </a:p>
          <a:p>
            <a:pPr marL="914400" lvl="0" indent="-342900" algn="l" rtl="0">
              <a:spcBef>
                <a:spcPts val="1600"/>
              </a:spcBef>
              <a:spcAft>
                <a:spcPts val="0"/>
              </a:spcAft>
              <a:buClr>
                <a:srgbClr val="FFFFFF"/>
              </a:buClr>
              <a:buSzPts val="1800"/>
              <a:buFont typeface="Amatic SC"/>
              <a:buChar char="●"/>
            </a:pPr>
            <a:r>
              <a:rPr lang="en-US" sz="1800">
                <a:solidFill>
                  <a:srgbClr val="FFFFFF"/>
                </a:solidFill>
                <a:latin typeface="Amatic SC"/>
                <a:ea typeface="Amatic SC"/>
                <a:cs typeface="Amatic SC"/>
                <a:sym typeface="Amatic SC"/>
              </a:rPr>
              <a:t>September </a:t>
            </a:r>
            <a:endParaRPr sz="1800">
              <a:solidFill>
                <a:srgbClr val="FFFFFF"/>
              </a:solidFill>
              <a:latin typeface="Amatic SC"/>
              <a:ea typeface="Amatic SC"/>
              <a:cs typeface="Amatic SC"/>
              <a:sym typeface="Amatic SC"/>
            </a:endParaRPr>
          </a:p>
          <a:p>
            <a:pPr marL="1371600" lvl="1" indent="-342900" algn="l" rtl="0">
              <a:spcBef>
                <a:spcPts val="0"/>
              </a:spcBef>
              <a:spcAft>
                <a:spcPts val="0"/>
              </a:spcAft>
              <a:buClr>
                <a:srgbClr val="FFFFFF"/>
              </a:buClr>
              <a:buSzPts val="1800"/>
              <a:buFont typeface="Amatic SC"/>
              <a:buChar char="○"/>
            </a:pPr>
            <a:r>
              <a:rPr lang="en-US" sz="1800">
                <a:solidFill>
                  <a:srgbClr val="FFFFFF"/>
                </a:solidFill>
                <a:latin typeface="Amatic SC"/>
                <a:ea typeface="Amatic SC"/>
                <a:cs typeface="Amatic SC"/>
                <a:sym typeface="Amatic SC"/>
              </a:rPr>
              <a:t>Individual Meeting with Students during Utah Studies Classes</a:t>
            </a:r>
            <a:endParaRPr sz="1800">
              <a:solidFill>
                <a:srgbClr val="FFFFFF"/>
              </a:solidFill>
              <a:latin typeface="Amatic SC"/>
              <a:ea typeface="Amatic SC"/>
              <a:cs typeface="Amatic SC"/>
              <a:sym typeface="Amatic SC"/>
            </a:endParaRPr>
          </a:p>
          <a:p>
            <a:pPr marL="1371600" lvl="1" indent="-342900" algn="l" rtl="0">
              <a:spcBef>
                <a:spcPts val="0"/>
              </a:spcBef>
              <a:spcAft>
                <a:spcPts val="0"/>
              </a:spcAft>
              <a:buClr>
                <a:srgbClr val="FFFFFF"/>
              </a:buClr>
              <a:buSzPts val="1800"/>
              <a:buFont typeface="Amatic SC"/>
              <a:buChar char="○"/>
            </a:pPr>
            <a:r>
              <a:rPr lang="en-US" sz="1800">
                <a:solidFill>
                  <a:srgbClr val="FFFFFF"/>
                </a:solidFill>
                <a:latin typeface="Amatic SC"/>
                <a:ea typeface="Amatic SC"/>
                <a:cs typeface="Amatic SC"/>
                <a:sym typeface="Amatic SC"/>
              </a:rPr>
              <a:t>Surveyed &amp; Discussed</a:t>
            </a:r>
            <a:endParaRPr sz="1800">
              <a:solidFill>
                <a:srgbClr val="FFFFFF"/>
              </a:solidFill>
              <a:latin typeface="Amatic SC"/>
              <a:ea typeface="Amatic SC"/>
              <a:cs typeface="Amatic SC"/>
              <a:sym typeface="Amatic SC"/>
            </a:endParaRPr>
          </a:p>
          <a:p>
            <a:pPr marL="1828800" lvl="2" indent="-342900" algn="l" rtl="0">
              <a:spcBef>
                <a:spcPts val="0"/>
              </a:spcBef>
              <a:spcAft>
                <a:spcPts val="0"/>
              </a:spcAft>
              <a:buClr>
                <a:srgbClr val="FFFFFF"/>
              </a:buClr>
              <a:buSzPts val="1800"/>
              <a:buFont typeface="Amatic SC"/>
              <a:buChar char="■"/>
            </a:pPr>
            <a:r>
              <a:rPr lang="en-US" sz="1800">
                <a:solidFill>
                  <a:srgbClr val="FFFFFF"/>
                </a:solidFill>
                <a:latin typeface="Amatic SC"/>
                <a:ea typeface="Amatic SC"/>
                <a:cs typeface="Amatic SC"/>
                <a:sym typeface="Amatic SC"/>
              </a:rPr>
              <a:t>Dream careers, School progress, study skills</a:t>
            </a:r>
            <a:endParaRPr sz="1800">
              <a:solidFill>
                <a:srgbClr val="FFFFFF"/>
              </a:solidFill>
              <a:latin typeface="Amatic SC"/>
              <a:ea typeface="Amatic SC"/>
              <a:cs typeface="Amatic SC"/>
              <a:sym typeface="Amatic SC"/>
            </a:endParaRPr>
          </a:p>
          <a:p>
            <a:pPr marL="1371600" lvl="1" indent="-342900" algn="l" rtl="0">
              <a:spcBef>
                <a:spcPts val="0"/>
              </a:spcBef>
              <a:spcAft>
                <a:spcPts val="0"/>
              </a:spcAft>
              <a:buClr>
                <a:srgbClr val="FFFFFF"/>
              </a:buClr>
              <a:buSzPts val="1800"/>
              <a:buFont typeface="Amatic SC"/>
              <a:buChar char="○"/>
            </a:pPr>
            <a:r>
              <a:rPr lang="en-US" sz="1800">
                <a:solidFill>
                  <a:srgbClr val="FFFFFF"/>
                </a:solidFill>
                <a:latin typeface="Amatic SC"/>
                <a:ea typeface="Amatic SC"/>
                <a:cs typeface="Amatic SC"/>
                <a:sym typeface="Amatic SC"/>
              </a:rPr>
              <a:t>Set Goals </a:t>
            </a:r>
            <a:endParaRPr sz="1800">
              <a:solidFill>
                <a:srgbClr val="FFFFFF"/>
              </a:solidFill>
              <a:latin typeface="Amatic SC"/>
              <a:ea typeface="Amatic SC"/>
              <a:cs typeface="Amatic SC"/>
              <a:sym typeface="Amatic SC"/>
            </a:endParaRPr>
          </a:p>
          <a:p>
            <a:pPr marL="1371600" lvl="1" indent="-342900" algn="l" rtl="0">
              <a:spcBef>
                <a:spcPts val="0"/>
              </a:spcBef>
              <a:spcAft>
                <a:spcPts val="0"/>
              </a:spcAft>
              <a:buClr>
                <a:srgbClr val="FFFFFF"/>
              </a:buClr>
              <a:buSzPts val="1800"/>
              <a:buFont typeface="Amatic SC"/>
              <a:buChar char="○"/>
            </a:pPr>
            <a:r>
              <a:rPr lang="en-US" sz="1800">
                <a:solidFill>
                  <a:srgbClr val="FFFFFF"/>
                </a:solidFill>
                <a:latin typeface="Amatic SC"/>
                <a:ea typeface="Amatic SC"/>
                <a:cs typeface="Amatic SC"/>
                <a:sym typeface="Amatic SC"/>
              </a:rPr>
              <a:t>Assessed Career Interested for Career Exploration Speakers</a:t>
            </a:r>
            <a:endParaRPr sz="1800">
              <a:solidFill>
                <a:srgbClr val="FFFFFF"/>
              </a:solidFill>
              <a:latin typeface="Amatic SC"/>
              <a:ea typeface="Amatic SC"/>
              <a:cs typeface="Amatic SC"/>
              <a:sym typeface="Amatic SC"/>
            </a:endParaRPr>
          </a:p>
          <a:p>
            <a:pPr marL="1828800" lvl="2" indent="-342900" algn="l" rtl="0">
              <a:spcBef>
                <a:spcPts val="0"/>
              </a:spcBef>
              <a:spcAft>
                <a:spcPts val="0"/>
              </a:spcAft>
              <a:buClr>
                <a:srgbClr val="FFFFFF"/>
              </a:buClr>
              <a:buSzPts val="1800"/>
              <a:buFont typeface="Amatic SC"/>
              <a:buChar char="■"/>
            </a:pPr>
            <a:r>
              <a:rPr lang="en-US" sz="1800">
                <a:solidFill>
                  <a:srgbClr val="FFFFFF"/>
                </a:solidFill>
                <a:latin typeface="Amatic SC"/>
                <a:ea typeface="Amatic SC"/>
                <a:cs typeface="Amatic SC"/>
                <a:sym typeface="Amatic SC"/>
              </a:rPr>
              <a:t>Started with Ivy League Schools presentation (August 30)</a:t>
            </a:r>
            <a:endParaRPr sz="1800">
              <a:solidFill>
                <a:srgbClr val="FFFFFF"/>
              </a:solidFill>
              <a:latin typeface="Amatic SC"/>
              <a:ea typeface="Amatic SC"/>
              <a:cs typeface="Amatic SC"/>
              <a:sym typeface="Amatic SC"/>
            </a:endParaRPr>
          </a:p>
          <a:p>
            <a:pPr marL="457200" lvl="0" indent="0" algn="l" rtl="0">
              <a:spcBef>
                <a:spcPts val="1600"/>
              </a:spcBef>
              <a:spcAft>
                <a:spcPts val="0"/>
              </a:spcAft>
              <a:buNone/>
            </a:pPr>
            <a:endParaRPr sz="1800">
              <a:solidFill>
                <a:srgbClr val="FFFFFF"/>
              </a:solidFill>
              <a:latin typeface="Amatic SC"/>
              <a:ea typeface="Amatic SC"/>
              <a:cs typeface="Amatic SC"/>
              <a:sym typeface="Amatic SC"/>
            </a:endParaRPr>
          </a:p>
          <a:p>
            <a:pPr marL="0" lvl="0" indent="0" algn="l" rtl="0">
              <a:spcBef>
                <a:spcPts val="1600"/>
              </a:spcBef>
              <a:spcAft>
                <a:spcPts val="1600"/>
              </a:spcAft>
              <a:buNone/>
            </a:pPr>
            <a:r>
              <a:rPr lang="en-US" sz="1800">
                <a:solidFill>
                  <a:srgbClr val="FFFFB9"/>
                </a:solidFill>
                <a:latin typeface="Amatic SC"/>
                <a:ea typeface="Amatic SC"/>
                <a:cs typeface="Amatic SC"/>
                <a:sym typeface="Amatic SC"/>
              </a:rPr>
              <a:t>	</a:t>
            </a:r>
            <a:endParaRPr sz="3000">
              <a:latin typeface="Amatic SC"/>
              <a:ea typeface="Amatic SC"/>
              <a:cs typeface="Amatic SC"/>
              <a:sym typeface="Amatic SC"/>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WE DO: PLAN FOR COLLEGE &amp; CAREER READINESS</a:t>
            </a:r>
            <a:endParaRPr/>
          </a:p>
          <a:p>
            <a:pPr marL="0" lvl="0" indent="0" algn="l" rtl="0">
              <a:spcBef>
                <a:spcPts val="0"/>
              </a:spcBef>
              <a:spcAft>
                <a:spcPts val="0"/>
              </a:spcAft>
              <a:buNone/>
            </a:pPr>
            <a:endParaRPr/>
          </a:p>
        </p:txBody>
      </p:sp>
      <p:sp>
        <p:nvSpPr>
          <p:cNvPr id="121" name="Google Shape;121;p21"/>
          <p:cNvSpPr txBox="1">
            <a:spLocks noGrp="1"/>
          </p:cNvSpPr>
          <p:nvPr>
            <p:ph type="body" idx="1"/>
          </p:nvPr>
        </p:nvSpPr>
        <p:spPr>
          <a:xfrm>
            <a:off x="311700" y="1078075"/>
            <a:ext cx="83745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FFFFB9"/>
                </a:solidFill>
                <a:latin typeface="Amatic SC"/>
                <a:ea typeface="Amatic SC"/>
                <a:cs typeface="Amatic SC"/>
                <a:sym typeface="Amatic SC"/>
              </a:rPr>
              <a:t>8th Grade (518 Students current 11/2019): </a:t>
            </a:r>
            <a:endParaRPr sz="2400" b="1">
              <a:solidFill>
                <a:srgbClr val="FFFFB9"/>
              </a:solidFill>
              <a:latin typeface="Amatic SC"/>
              <a:ea typeface="Amatic SC"/>
              <a:cs typeface="Amatic SC"/>
              <a:sym typeface="Amatic SC"/>
            </a:endParaRPr>
          </a:p>
          <a:p>
            <a:pPr marL="0" lvl="0" indent="0" algn="l" rtl="0">
              <a:spcBef>
                <a:spcPts val="1600"/>
              </a:spcBef>
              <a:spcAft>
                <a:spcPts val="0"/>
              </a:spcAft>
              <a:buNone/>
            </a:pPr>
            <a:r>
              <a:rPr lang="en-US" sz="1800">
                <a:latin typeface="Amatic SC"/>
                <a:ea typeface="Amatic SC"/>
                <a:cs typeface="Amatic SC"/>
                <a:sym typeface="Amatic SC"/>
              </a:rPr>
              <a:t>	</a:t>
            </a:r>
            <a:r>
              <a:rPr lang="en-US" sz="1800">
                <a:solidFill>
                  <a:srgbClr val="FFFFB9"/>
                </a:solidFill>
                <a:latin typeface="Amatic SC"/>
                <a:ea typeface="Amatic SC"/>
                <a:cs typeface="Amatic SC"/>
                <a:sym typeface="Amatic SC"/>
              </a:rPr>
              <a:t>All Students: </a:t>
            </a:r>
            <a:endParaRPr sz="1800">
              <a:solidFill>
                <a:srgbClr val="FFFFB9"/>
              </a:solidFill>
              <a:latin typeface="Amatic SC"/>
              <a:ea typeface="Amatic SC"/>
              <a:cs typeface="Amatic SC"/>
              <a:sym typeface="Amatic SC"/>
            </a:endParaRPr>
          </a:p>
          <a:p>
            <a:pPr marL="914400" lvl="0" indent="-342900" algn="l" rtl="0">
              <a:spcBef>
                <a:spcPts val="1600"/>
              </a:spcBef>
              <a:spcAft>
                <a:spcPts val="0"/>
              </a:spcAft>
              <a:buClr>
                <a:srgbClr val="FFFFFF"/>
              </a:buClr>
              <a:buSzPts val="1800"/>
              <a:buFont typeface="Amatic SC"/>
              <a:buChar char="●"/>
            </a:pPr>
            <a:r>
              <a:rPr lang="en-US" sz="1800">
                <a:solidFill>
                  <a:srgbClr val="FFFFFF"/>
                </a:solidFill>
                <a:latin typeface="Amatic SC"/>
                <a:ea typeface="Amatic SC"/>
                <a:cs typeface="Amatic SC"/>
                <a:sym typeface="Amatic SC"/>
              </a:rPr>
              <a:t>September -- December</a:t>
            </a:r>
            <a:endParaRPr sz="1800">
              <a:solidFill>
                <a:srgbClr val="FFFFFF"/>
              </a:solidFill>
              <a:latin typeface="Amatic SC"/>
              <a:ea typeface="Amatic SC"/>
              <a:cs typeface="Amatic SC"/>
              <a:sym typeface="Amatic SC"/>
            </a:endParaRPr>
          </a:p>
          <a:p>
            <a:pPr marL="1371600" lvl="1" indent="-342900" algn="l" rtl="0">
              <a:spcBef>
                <a:spcPts val="0"/>
              </a:spcBef>
              <a:spcAft>
                <a:spcPts val="0"/>
              </a:spcAft>
              <a:buClr>
                <a:schemeClr val="dk1"/>
              </a:buClr>
              <a:buSzPts val="1800"/>
              <a:buFont typeface="Amatic SC"/>
              <a:buChar char="○"/>
            </a:pPr>
            <a:r>
              <a:rPr lang="en-US" sz="1800">
                <a:solidFill>
                  <a:schemeClr val="dk1"/>
                </a:solidFill>
                <a:latin typeface="Amatic SC"/>
                <a:ea typeface="Amatic SC"/>
                <a:cs typeface="Amatic SC"/>
                <a:sym typeface="Amatic SC"/>
              </a:rPr>
              <a:t>Individual Meeting with Students and Parents </a:t>
            </a:r>
            <a:endParaRPr sz="1800">
              <a:solidFill>
                <a:schemeClr val="dk1"/>
              </a:solidFill>
              <a:latin typeface="Amatic SC"/>
              <a:ea typeface="Amatic SC"/>
              <a:cs typeface="Amatic SC"/>
              <a:sym typeface="Amatic SC"/>
            </a:endParaRPr>
          </a:p>
          <a:p>
            <a:pPr marL="1371600" lvl="1" indent="-342900" algn="l" rtl="0">
              <a:spcBef>
                <a:spcPts val="0"/>
              </a:spcBef>
              <a:spcAft>
                <a:spcPts val="0"/>
              </a:spcAft>
              <a:buClr>
                <a:schemeClr val="dk1"/>
              </a:buClr>
              <a:buSzPts val="1800"/>
              <a:buFont typeface="Amatic SC"/>
              <a:buChar char="○"/>
            </a:pPr>
            <a:r>
              <a:rPr lang="en-US" sz="1800">
                <a:solidFill>
                  <a:schemeClr val="dk1"/>
                </a:solidFill>
                <a:latin typeface="Amatic SC"/>
                <a:ea typeface="Amatic SC"/>
                <a:cs typeface="Amatic SC"/>
                <a:sym typeface="Amatic SC"/>
              </a:rPr>
              <a:t>Discuss Current 8th grade progress, strengths &amp; challenges</a:t>
            </a:r>
            <a:endParaRPr sz="1800">
              <a:solidFill>
                <a:schemeClr val="dk1"/>
              </a:solidFill>
              <a:latin typeface="Amatic SC"/>
              <a:ea typeface="Amatic SC"/>
              <a:cs typeface="Amatic SC"/>
              <a:sym typeface="Amatic SC"/>
            </a:endParaRPr>
          </a:p>
          <a:p>
            <a:pPr marL="1371600" lvl="1" indent="-342900" algn="l" rtl="0">
              <a:spcBef>
                <a:spcPts val="0"/>
              </a:spcBef>
              <a:spcAft>
                <a:spcPts val="0"/>
              </a:spcAft>
              <a:buClr>
                <a:schemeClr val="dk1"/>
              </a:buClr>
              <a:buSzPts val="1800"/>
              <a:buFont typeface="Amatic SC"/>
              <a:buChar char="○"/>
            </a:pPr>
            <a:r>
              <a:rPr lang="en-US" sz="1800">
                <a:solidFill>
                  <a:schemeClr val="dk1"/>
                </a:solidFill>
                <a:latin typeface="Amatic SC"/>
                <a:ea typeface="Amatic SC"/>
                <a:cs typeface="Amatic SC"/>
                <a:sym typeface="Amatic SC"/>
              </a:rPr>
              <a:t>Explained  High School Requirements</a:t>
            </a:r>
            <a:endParaRPr sz="1800">
              <a:solidFill>
                <a:schemeClr val="dk1"/>
              </a:solidFill>
              <a:latin typeface="Amatic SC"/>
              <a:ea typeface="Amatic SC"/>
              <a:cs typeface="Amatic SC"/>
              <a:sym typeface="Amatic SC"/>
            </a:endParaRPr>
          </a:p>
          <a:p>
            <a:pPr marL="1371600" lvl="1" indent="-342900" algn="l" rtl="0">
              <a:spcBef>
                <a:spcPts val="0"/>
              </a:spcBef>
              <a:spcAft>
                <a:spcPts val="0"/>
              </a:spcAft>
              <a:buClr>
                <a:schemeClr val="dk1"/>
              </a:buClr>
              <a:buSzPts val="1800"/>
              <a:buFont typeface="Amatic SC"/>
              <a:buChar char="○"/>
            </a:pPr>
            <a:r>
              <a:rPr lang="en-US" sz="1800">
                <a:solidFill>
                  <a:schemeClr val="dk1"/>
                </a:solidFill>
                <a:latin typeface="Amatic SC"/>
                <a:ea typeface="Amatic SC"/>
                <a:cs typeface="Amatic SC"/>
                <a:sym typeface="Amatic SC"/>
              </a:rPr>
              <a:t>Review 7th Grade YOU Going Forward Booklet</a:t>
            </a:r>
            <a:endParaRPr sz="1800">
              <a:solidFill>
                <a:schemeClr val="dk1"/>
              </a:solidFill>
              <a:latin typeface="Amatic SC"/>
              <a:ea typeface="Amatic SC"/>
              <a:cs typeface="Amatic SC"/>
              <a:sym typeface="Amatic SC"/>
            </a:endParaRPr>
          </a:p>
          <a:p>
            <a:pPr marL="1371600" lvl="1" indent="-342900" algn="l" rtl="0">
              <a:spcBef>
                <a:spcPts val="0"/>
              </a:spcBef>
              <a:spcAft>
                <a:spcPts val="0"/>
              </a:spcAft>
              <a:buClr>
                <a:schemeClr val="dk1"/>
              </a:buClr>
              <a:buSzPts val="1800"/>
              <a:buFont typeface="Amatic SC"/>
              <a:buChar char="○"/>
            </a:pPr>
            <a:r>
              <a:rPr lang="en-US" sz="1800">
                <a:solidFill>
                  <a:schemeClr val="dk1"/>
                </a:solidFill>
                <a:latin typeface="Amatic SC"/>
                <a:ea typeface="Amatic SC"/>
                <a:cs typeface="Amatic SC"/>
                <a:sym typeface="Amatic SC"/>
              </a:rPr>
              <a:t>Set Goals for High School &amp; Beyond</a:t>
            </a:r>
            <a:endParaRPr sz="1800">
              <a:solidFill>
                <a:schemeClr val="dk1"/>
              </a:solidFill>
              <a:latin typeface="Amatic SC"/>
              <a:ea typeface="Amatic SC"/>
              <a:cs typeface="Amatic SC"/>
              <a:sym typeface="Amatic SC"/>
            </a:endParaRPr>
          </a:p>
          <a:p>
            <a:pPr marL="1371600" lvl="1" indent="-342900" algn="l" rtl="0">
              <a:spcBef>
                <a:spcPts val="0"/>
              </a:spcBef>
              <a:spcAft>
                <a:spcPts val="0"/>
              </a:spcAft>
              <a:buClr>
                <a:schemeClr val="dk1"/>
              </a:buClr>
              <a:buSzPts val="1800"/>
              <a:buFont typeface="Amatic SC"/>
              <a:buChar char="○"/>
            </a:pPr>
            <a:r>
              <a:rPr lang="en-US" sz="1800">
                <a:solidFill>
                  <a:schemeClr val="dk1"/>
                </a:solidFill>
                <a:latin typeface="Amatic SC"/>
                <a:ea typeface="Amatic SC"/>
                <a:cs typeface="Amatic SC"/>
                <a:sym typeface="Amatic SC"/>
              </a:rPr>
              <a:t>Discussed Career Interest</a:t>
            </a:r>
            <a:endParaRPr sz="1800">
              <a:solidFill>
                <a:srgbClr val="FFFFFF"/>
              </a:solidFill>
              <a:latin typeface="Amatic SC"/>
              <a:ea typeface="Amatic SC"/>
              <a:cs typeface="Amatic SC"/>
              <a:sym typeface="Amatic SC"/>
            </a:endParaRPr>
          </a:p>
          <a:p>
            <a:pPr marL="914400" lvl="0" indent="-342900" algn="l" rtl="0">
              <a:spcBef>
                <a:spcPts val="0"/>
              </a:spcBef>
              <a:spcAft>
                <a:spcPts val="0"/>
              </a:spcAft>
              <a:buClr>
                <a:srgbClr val="FFFFFF"/>
              </a:buClr>
              <a:buSzPts val="1800"/>
              <a:buFont typeface="Amatic SC"/>
              <a:buChar char="●"/>
            </a:pPr>
            <a:r>
              <a:rPr lang="en-US" sz="1800">
                <a:solidFill>
                  <a:srgbClr val="FFFFFF"/>
                </a:solidFill>
                <a:latin typeface="Amatic SC"/>
                <a:ea typeface="Amatic SC"/>
                <a:cs typeface="Amatic SC"/>
                <a:sym typeface="Amatic SC"/>
              </a:rPr>
              <a:t>Data</a:t>
            </a:r>
            <a:endParaRPr sz="1800">
              <a:solidFill>
                <a:srgbClr val="FFFFFF"/>
              </a:solidFill>
              <a:latin typeface="Amatic SC"/>
              <a:ea typeface="Amatic SC"/>
              <a:cs typeface="Amatic SC"/>
              <a:sym typeface="Amatic SC"/>
            </a:endParaRPr>
          </a:p>
          <a:p>
            <a:pPr marL="1371600" lvl="1" indent="-342900" algn="l" rtl="0">
              <a:spcBef>
                <a:spcPts val="0"/>
              </a:spcBef>
              <a:spcAft>
                <a:spcPts val="0"/>
              </a:spcAft>
              <a:buClr>
                <a:srgbClr val="FFFFFF"/>
              </a:buClr>
              <a:buSzPts val="1800"/>
              <a:buFont typeface="Amatic SC"/>
              <a:buChar char="○"/>
            </a:pPr>
            <a:r>
              <a:rPr lang="en-US" sz="1800">
                <a:solidFill>
                  <a:srgbClr val="FFFFFF"/>
                </a:solidFill>
                <a:latin typeface="Amatic SC"/>
                <a:ea typeface="Amatic SC"/>
                <a:cs typeface="Amatic SC"/>
                <a:sym typeface="Amatic SC"/>
              </a:rPr>
              <a:t>Appointments:  253 with Completed parents</a:t>
            </a:r>
            <a:endParaRPr sz="1800">
              <a:solidFill>
                <a:srgbClr val="FFFFFF"/>
              </a:solidFill>
              <a:latin typeface="Amatic SC"/>
              <a:ea typeface="Amatic SC"/>
              <a:cs typeface="Amatic SC"/>
              <a:sym typeface="Amatic SC"/>
            </a:endParaRPr>
          </a:p>
          <a:p>
            <a:pPr marL="1828800" lvl="2" indent="-342900" algn="l" rtl="0">
              <a:spcBef>
                <a:spcPts val="0"/>
              </a:spcBef>
              <a:spcAft>
                <a:spcPts val="0"/>
              </a:spcAft>
              <a:buClr>
                <a:srgbClr val="FFFFFF"/>
              </a:buClr>
              <a:buSzPts val="1800"/>
              <a:buFont typeface="Amatic SC"/>
              <a:buChar char="■"/>
            </a:pPr>
            <a:r>
              <a:rPr lang="en-US" sz="1800">
                <a:solidFill>
                  <a:srgbClr val="FFFFFF"/>
                </a:solidFill>
                <a:latin typeface="Amatic SC"/>
                <a:ea typeface="Amatic SC"/>
                <a:cs typeface="Amatic SC"/>
                <a:sym typeface="Amatic SC"/>
              </a:rPr>
              <a:t>223 more scheduled with parents</a:t>
            </a:r>
            <a:endParaRPr sz="1800">
              <a:solidFill>
                <a:srgbClr val="FFFFFF"/>
              </a:solidFill>
              <a:latin typeface="Amatic SC"/>
              <a:ea typeface="Amatic SC"/>
              <a:cs typeface="Amatic SC"/>
              <a:sym typeface="Amatic SC"/>
            </a:endParaRPr>
          </a:p>
          <a:p>
            <a:pPr marL="1828800" lvl="2" indent="-342900" algn="l" rtl="0">
              <a:spcBef>
                <a:spcPts val="0"/>
              </a:spcBef>
              <a:spcAft>
                <a:spcPts val="0"/>
              </a:spcAft>
              <a:buClr>
                <a:srgbClr val="FFFFFF"/>
              </a:buClr>
              <a:buSzPts val="1800"/>
              <a:buFont typeface="Amatic SC"/>
              <a:buChar char="■"/>
            </a:pPr>
            <a:r>
              <a:rPr lang="en-US" sz="1800">
                <a:solidFill>
                  <a:srgbClr val="FFFFFF"/>
                </a:solidFill>
                <a:latin typeface="Amatic SC"/>
                <a:ea typeface="Amatic SC"/>
                <a:cs typeface="Amatic SC"/>
                <a:sym typeface="Amatic SC"/>
              </a:rPr>
              <a:t>476 total scheduled &amp; completed— 92% parent involvement scheduled and/or completed</a:t>
            </a:r>
            <a:endParaRPr sz="1800">
              <a:solidFill>
                <a:srgbClr val="FFFFFF"/>
              </a:solidFill>
              <a:latin typeface="Amatic SC"/>
              <a:ea typeface="Amatic SC"/>
              <a:cs typeface="Amatic SC"/>
              <a:sym typeface="Amatic SC"/>
            </a:endParaRPr>
          </a:p>
          <a:p>
            <a:pPr marL="1371600" lvl="1" indent="-342900" algn="l" rtl="0">
              <a:spcBef>
                <a:spcPts val="0"/>
              </a:spcBef>
              <a:spcAft>
                <a:spcPts val="0"/>
              </a:spcAft>
              <a:buClr>
                <a:srgbClr val="FFFFFF"/>
              </a:buClr>
              <a:buSzPts val="1800"/>
              <a:buFont typeface="Amatic SC"/>
              <a:buChar char="○"/>
            </a:pPr>
            <a:r>
              <a:rPr lang="en-US" sz="1800">
                <a:solidFill>
                  <a:srgbClr val="FFFFFF"/>
                </a:solidFill>
                <a:latin typeface="Amatic SC"/>
                <a:ea typeface="Amatic SC"/>
                <a:cs typeface="Amatic SC"/>
                <a:sym typeface="Amatic SC"/>
              </a:rPr>
              <a:t>To Do:  41 students not scheduled</a:t>
            </a:r>
            <a:endParaRPr sz="1800">
              <a:solidFill>
                <a:srgbClr val="FFFFFF"/>
              </a:solidFill>
              <a:latin typeface="Amatic SC"/>
              <a:ea typeface="Amatic SC"/>
              <a:cs typeface="Amatic SC"/>
              <a:sym typeface="Amatic SC"/>
            </a:endParaRPr>
          </a:p>
          <a:p>
            <a:pPr marL="1828800" lvl="2" indent="-342900" algn="l" rtl="0">
              <a:spcBef>
                <a:spcPts val="0"/>
              </a:spcBef>
              <a:spcAft>
                <a:spcPts val="0"/>
              </a:spcAft>
              <a:buClr>
                <a:srgbClr val="FFFFFF"/>
              </a:buClr>
              <a:buSzPts val="1800"/>
              <a:buFont typeface="Amatic SC"/>
              <a:buChar char="■"/>
            </a:pPr>
            <a:r>
              <a:rPr lang="en-US" sz="1800">
                <a:solidFill>
                  <a:srgbClr val="FFFFFF"/>
                </a:solidFill>
                <a:latin typeface="Amatic SC"/>
                <a:ea typeface="Amatic SC"/>
                <a:cs typeface="Amatic SC"/>
                <a:sym typeface="Amatic SC"/>
              </a:rPr>
              <a:t>Emails, Skylerts, Multiple personal phone calls </a:t>
            </a:r>
            <a:endParaRPr sz="1800">
              <a:solidFill>
                <a:srgbClr val="FFFFFF"/>
              </a:solidFill>
              <a:latin typeface="Amatic SC"/>
              <a:ea typeface="Amatic SC"/>
              <a:cs typeface="Amatic SC"/>
              <a:sym typeface="Amatic SC"/>
            </a:endParaRPr>
          </a:p>
          <a:p>
            <a:pPr marL="457200" lvl="0" indent="0" algn="l" rtl="0">
              <a:spcBef>
                <a:spcPts val="1600"/>
              </a:spcBef>
              <a:spcAft>
                <a:spcPts val="0"/>
              </a:spcAft>
              <a:buNone/>
            </a:pPr>
            <a:endParaRPr sz="1800">
              <a:solidFill>
                <a:srgbClr val="FFFFFF"/>
              </a:solidFill>
              <a:latin typeface="Amatic SC"/>
              <a:ea typeface="Amatic SC"/>
              <a:cs typeface="Amatic SC"/>
              <a:sym typeface="Amatic SC"/>
            </a:endParaRPr>
          </a:p>
          <a:p>
            <a:pPr marL="0" lvl="0" indent="0" algn="l" rtl="0">
              <a:spcBef>
                <a:spcPts val="1600"/>
              </a:spcBef>
              <a:spcAft>
                <a:spcPts val="1600"/>
              </a:spcAft>
              <a:buNone/>
            </a:pPr>
            <a:r>
              <a:rPr lang="en-US" sz="1800">
                <a:solidFill>
                  <a:srgbClr val="FFFFB9"/>
                </a:solidFill>
                <a:latin typeface="Amatic SC"/>
                <a:ea typeface="Amatic SC"/>
                <a:cs typeface="Amatic SC"/>
                <a:sym typeface="Amatic SC"/>
              </a:rPr>
              <a:t>	</a:t>
            </a:r>
            <a:endParaRPr sz="3000">
              <a:latin typeface="Amatic SC"/>
              <a:ea typeface="Amatic SC"/>
              <a:cs typeface="Amatic SC"/>
              <a:sym typeface="Amatic SC"/>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11700" y="243242"/>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Upcoming Events</a:t>
            </a:r>
            <a:endParaRPr/>
          </a:p>
        </p:txBody>
      </p:sp>
      <p:sp>
        <p:nvSpPr>
          <p:cNvPr id="128" name="Google Shape;128;p22"/>
          <p:cNvSpPr txBox="1">
            <a:spLocks noGrp="1"/>
          </p:cNvSpPr>
          <p:nvPr>
            <p:ph type="body" idx="1"/>
          </p:nvPr>
        </p:nvSpPr>
        <p:spPr>
          <a:xfrm>
            <a:off x="311700" y="1151398"/>
            <a:ext cx="8520600" cy="551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a:t>Club Thursday</a:t>
            </a:r>
            <a:endParaRPr/>
          </a:p>
          <a:p>
            <a:pPr marL="914400" lvl="1" indent="-317500" algn="l" rtl="0">
              <a:spcBef>
                <a:spcPts val="0"/>
              </a:spcBef>
              <a:spcAft>
                <a:spcPts val="0"/>
              </a:spcAft>
              <a:buSzPts val="1400"/>
              <a:buChar char="○"/>
            </a:pPr>
            <a:r>
              <a:rPr lang="en-US"/>
              <a:t>11/14: Sewing project, card games, Chinese art project, service club</a:t>
            </a:r>
            <a:endParaRPr/>
          </a:p>
          <a:p>
            <a:pPr marL="914400" lvl="1" indent="-317500" algn="l" rtl="0">
              <a:spcBef>
                <a:spcPts val="0"/>
              </a:spcBef>
              <a:spcAft>
                <a:spcPts val="0"/>
              </a:spcAft>
              <a:buSzPts val="1400"/>
              <a:buChar char="○"/>
            </a:pPr>
            <a:r>
              <a:rPr lang="en-US"/>
              <a:t>11/21: Thanksgiving rolls, Festival of Trees craft/service project, Math &amp; Music google lab</a:t>
            </a:r>
            <a:endParaRPr/>
          </a:p>
          <a:p>
            <a:pPr marL="914400" lvl="1" indent="-317500" algn="l" rtl="0">
              <a:spcBef>
                <a:spcPts val="0"/>
              </a:spcBef>
              <a:spcAft>
                <a:spcPts val="0"/>
              </a:spcAft>
              <a:buSzPts val="1400"/>
              <a:buChar char="○"/>
            </a:pPr>
            <a:r>
              <a:rPr lang="en-US"/>
              <a:t>12/5: Christmas craft, bath bombs, pasta making</a:t>
            </a:r>
            <a:endParaRPr/>
          </a:p>
          <a:p>
            <a:pPr marL="914400" lvl="1" indent="-317500" algn="l" rtl="0">
              <a:spcBef>
                <a:spcPts val="0"/>
              </a:spcBef>
              <a:spcAft>
                <a:spcPts val="0"/>
              </a:spcAft>
              <a:buSzPts val="1400"/>
              <a:buChar char="○"/>
            </a:pPr>
            <a:r>
              <a:rPr lang="en-US"/>
              <a:t>12/12: Chocolate popcorn, 3-D Christmas tree paper craft</a:t>
            </a:r>
            <a:endParaRPr/>
          </a:p>
          <a:p>
            <a:pPr marL="914400" lvl="1" indent="-317500" algn="l" rtl="0">
              <a:spcBef>
                <a:spcPts val="0"/>
              </a:spcBef>
              <a:spcAft>
                <a:spcPts val="0"/>
              </a:spcAft>
              <a:buSzPts val="1400"/>
              <a:buChar char="○"/>
            </a:pPr>
            <a:r>
              <a:rPr lang="en-US"/>
              <a:t>12/19: Christmas cookies, origami &amp; caroling</a:t>
            </a:r>
            <a:endParaRPr/>
          </a:p>
          <a:p>
            <a:pPr marL="457200" lvl="0" indent="-342900" algn="l" rtl="0">
              <a:spcBef>
                <a:spcPts val="0"/>
              </a:spcBef>
              <a:spcAft>
                <a:spcPts val="0"/>
              </a:spcAft>
              <a:buSzPts val="1800"/>
              <a:buChar char="●"/>
            </a:pPr>
            <a:r>
              <a:rPr lang="en-US"/>
              <a:t>Schedule Changes</a:t>
            </a:r>
            <a:endParaRPr/>
          </a:p>
          <a:p>
            <a:pPr marL="914400" lvl="1" indent="-317500" algn="l" rtl="0">
              <a:spcBef>
                <a:spcPts val="0"/>
              </a:spcBef>
              <a:spcAft>
                <a:spcPts val="0"/>
              </a:spcAft>
              <a:buSzPts val="1400"/>
              <a:buChar char="○"/>
            </a:pPr>
            <a:r>
              <a:rPr lang="en-US"/>
              <a:t>Semester 2 change requests will be limited (Semester begins January 21st)</a:t>
            </a:r>
            <a:endParaRPr/>
          </a:p>
          <a:p>
            <a:pPr marL="1371600" lvl="2" indent="-317500" algn="l" rtl="0">
              <a:spcBef>
                <a:spcPts val="0"/>
              </a:spcBef>
              <a:spcAft>
                <a:spcPts val="0"/>
              </a:spcAft>
              <a:buSzPts val="1400"/>
              <a:buChar char="■"/>
            </a:pPr>
            <a:r>
              <a:rPr lang="en-US"/>
              <a:t>January 7th &amp; 8th request window will be open</a:t>
            </a:r>
            <a:endParaRPr/>
          </a:p>
          <a:p>
            <a:pPr marL="914400" lvl="1" indent="-317500" algn="l" rtl="0">
              <a:spcBef>
                <a:spcPts val="0"/>
              </a:spcBef>
              <a:spcAft>
                <a:spcPts val="0"/>
              </a:spcAft>
              <a:buSzPts val="1400"/>
              <a:buChar char="○"/>
            </a:pPr>
            <a:r>
              <a:rPr lang="en-US"/>
              <a:t>Before the school year began:</a:t>
            </a:r>
            <a:endParaRPr/>
          </a:p>
          <a:p>
            <a:pPr marL="1371600" lvl="2" indent="-317500" algn="l" rtl="0">
              <a:spcBef>
                <a:spcPts val="0"/>
              </a:spcBef>
              <a:spcAft>
                <a:spcPts val="0"/>
              </a:spcAft>
              <a:buSzPts val="1400"/>
              <a:buChar char="■"/>
            </a:pPr>
            <a:r>
              <a:rPr lang="en-US"/>
              <a:t>107 6th grade requests</a:t>
            </a:r>
            <a:endParaRPr/>
          </a:p>
          <a:p>
            <a:pPr marL="1371600" lvl="2" indent="-317500" algn="l" rtl="0">
              <a:spcBef>
                <a:spcPts val="0"/>
              </a:spcBef>
              <a:spcAft>
                <a:spcPts val="0"/>
              </a:spcAft>
              <a:buSzPts val="1400"/>
              <a:buChar char="■"/>
            </a:pPr>
            <a:r>
              <a:rPr lang="en-US"/>
              <a:t>165 7th grade requests</a:t>
            </a:r>
            <a:endParaRPr/>
          </a:p>
          <a:p>
            <a:pPr marL="1371600" lvl="2" indent="-317500" algn="l" rtl="0">
              <a:spcBef>
                <a:spcPts val="0"/>
              </a:spcBef>
              <a:spcAft>
                <a:spcPts val="0"/>
              </a:spcAft>
              <a:buSzPts val="1400"/>
              <a:buChar char="■"/>
            </a:pPr>
            <a:r>
              <a:rPr lang="en-US"/>
              <a:t>244 8th grade requests</a:t>
            </a:r>
            <a:endParaRPr/>
          </a:p>
          <a:p>
            <a:pPr marL="914400" lvl="1" indent="-317500" algn="l" rtl="0">
              <a:spcBef>
                <a:spcPts val="0"/>
              </a:spcBef>
              <a:spcAft>
                <a:spcPts val="0"/>
              </a:spcAft>
              <a:buSzPts val="1400"/>
              <a:buChar char="○"/>
            </a:pPr>
            <a:r>
              <a:rPr lang="en-US"/>
              <a:t>516 total schedule change requests</a:t>
            </a:r>
            <a:endParaRPr/>
          </a:p>
          <a:p>
            <a:pPr marL="1371600" lvl="2" indent="-317500" algn="l" rtl="0">
              <a:spcBef>
                <a:spcPts val="0"/>
              </a:spcBef>
              <a:spcAft>
                <a:spcPts val="0"/>
              </a:spcAft>
              <a:buSzPts val="1400"/>
              <a:buChar char="■"/>
            </a:pPr>
            <a:r>
              <a:rPr lang="en-US"/>
              <a:t>Student schedules:</a:t>
            </a:r>
            <a:endParaRPr/>
          </a:p>
          <a:p>
            <a:pPr marL="1828800" lvl="3" indent="-317500" algn="l" rtl="0">
              <a:spcBef>
                <a:spcPts val="0"/>
              </a:spcBef>
              <a:spcAft>
                <a:spcPts val="0"/>
              </a:spcAft>
              <a:buSzPts val="1400"/>
              <a:buChar char="●"/>
            </a:pPr>
            <a:r>
              <a:rPr lang="en-US"/>
              <a:t>9% overall conflict rate (1620ish students originally scheduled)</a:t>
            </a:r>
            <a:endParaRPr/>
          </a:p>
          <a:p>
            <a:pPr marL="2286000" lvl="4" indent="-317500" algn="l" rtl="0">
              <a:spcBef>
                <a:spcPts val="0"/>
              </a:spcBef>
              <a:spcAft>
                <a:spcPts val="0"/>
              </a:spcAft>
              <a:buSzPts val="1400"/>
              <a:buChar char="○"/>
            </a:pPr>
            <a:r>
              <a:rPr lang="en-US"/>
              <a:t>roughly 146 students did not receive all of their top 4 elective choices</a:t>
            </a:r>
            <a:endParaRPr/>
          </a:p>
          <a:p>
            <a:pPr marL="1828800" lvl="3" indent="-317500" algn="l" rtl="0">
              <a:spcBef>
                <a:spcPts val="0"/>
              </a:spcBef>
              <a:spcAft>
                <a:spcPts val="0"/>
              </a:spcAft>
              <a:buSzPts val="1400"/>
              <a:buChar char="●"/>
            </a:pPr>
            <a:r>
              <a:rPr lang="en-US"/>
              <a:t>between 25-30% of students are requesting to change their original requests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23"/>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36" name="Google Shape;136;p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7" name="Google Shape;137;p23"/>
          <p:cNvPicPr preferRelativeResize="0"/>
          <p:nvPr/>
        </p:nvPicPr>
        <p:blipFill>
          <a:blip r:embed="rId3">
            <a:alphaModFix/>
          </a:blip>
          <a:stretch>
            <a:fillRect/>
          </a:stretch>
        </p:blipFill>
        <p:spPr>
          <a:xfrm>
            <a:off x="1181100" y="1619250"/>
            <a:ext cx="6781800" cy="3619500"/>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782</Words>
  <Application>Microsoft Macintosh PowerPoint</Application>
  <PresentationFormat>On-screen Show (4:3)</PresentationFormat>
  <Paragraphs>101</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Courier New</vt:lpstr>
      <vt:lpstr>Average</vt:lpstr>
      <vt:lpstr>Oswald</vt:lpstr>
      <vt:lpstr>Calibri</vt:lpstr>
      <vt:lpstr>Amatic SC</vt:lpstr>
      <vt:lpstr>Arial</vt:lpstr>
      <vt:lpstr>Slate</vt:lpstr>
      <vt:lpstr>STUDENT CENTER </vt:lpstr>
      <vt:lpstr>Recap Time</vt:lpstr>
      <vt:lpstr>PowerPoint Presentation</vt:lpstr>
      <vt:lpstr>Plan for College &amp; Career Readiness</vt:lpstr>
      <vt:lpstr>WHAT WE DO: PLAN FOR COLLEGE &amp; CAREER READINESS </vt:lpstr>
      <vt:lpstr>WHAT WE DO: PLAN FOR COLLEGE &amp; CAREER READINESS </vt:lpstr>
      <vt:lpstr>Upcoming Events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CENTER </dc:title>
  <cp:lastModifiedBy>Mary Anderson</cp:lastModifiedBy>
  <cp:revision>1</cp:revision>
  <dcterms:modified xsi:type="dcterms:W3CDTF">2019-11-14T14:12:19Z</dcterms:modified>
</cp:coreProperties>
</file>