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77"/>
    <p:restoredTop sz="94617"/>
  </p:normalViewPr>
  <p:slideViewPr>
    <p:cSldViewPr snapToGrid="0" snapToObjects="1">
      <p:cViewPr varScale="1">
        <p:scale>
          <a:sx n="82" d="100"/>
          <a:sy n="82" d="100"/>
        </p:scale>
        <p:origin x="176"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3E27D9-8BD3-A642-90B6-E08B92F8CCA2}" type="datetimeFigureOut">
              <a:rPr lang="en-US" smtClean="0"/>
              <a:t>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C03FAF-D1A7-1E4F-B07A-705D3B184610}" type="slidenum">
              <a:rPr lang="en-US" smtClean="0"/>
              <a:t>‹#›</a:t>
            </a:fld>
            <a:endParaRPr lang="en-US"/>
          </a:p>
        </p:txBody>
      </p:sp>
    </p:spTree>
    <p:extLst>
      <p:ext uri="{BB962C8B-B14F-4D97-AF65-F5344CB8AC3E}">
        <p14:creationId xmlns:p14="http://schemas.microsoft.com/office/powerpoint/2010/main" val="1446190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4B458C-3C96-EA42-A443-887C7DE96AC0}" type="slidenum">
              <a:rPr lang="en-US" smtClean="0"/>
              <a:t>23</a:t>
            </a:fld>
            <a:endParaRPr lang="en-US"/>
          </a:p>
        </p:txBody>
      </p:sp>
    </p:spTree>
    <p:extLst>
      <p:ext uri="{BB962C8B-B14F-4D97-AF65-F5344CB8AC3E}">
        <p14:creationId xmlns:p14="http://schemas.microsoft.com/office/powerpoint/2010/main" val="3183455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A96D997-F5E6-8242-8FD6-8A27571CB762}" type="datetimeFigureOut">
              <a:rPr lang="en-US" smtClean="0"/>
              <a:t>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328B60-8AA1-0C42-ABB2-6549AB201193}" type="slidenum">
              <a:rPr lang="en-US" smtClean="0"/>
              <a:t>‹#›</a:t>
            </a:fld>
            <a:endParaRPr lang="en-US"/>
          </a:p>
        </p:txBody>
      </p:sp>
    </p:spTree>
    <p:extLst>
      <p:ext uri="{BB962C8B-B14F-4D97-AF65-F5344CB8AC3E}">
        <p14:creationId xmlns:p14="http://schemas.microsoft.com/office/powerpoint/2010/main" val="204376581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96D997-F5E6-8242-8FD6-8A27571CB762}" type="datetimeFigureOut">
              <a:rPr lang="en-US" smtClean="0"/>
              <a:t>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28B60-8AA1-0C42-ABB2-6549AB201193}" type="slidenum">
              <a:rPr lang="en-US" smtClean="0"/>
              <a:t>‹#›</a:t>
            </a:fld>
            <a:endParaRPr lang="en-US"/>
          </a:p>
        </p:txBody>
      </p:sp>
    </p:spTree>
    <p:extLst>
      <p:ext uri="{BB962C8B-B14F-4D97-AF65-F5344CB8AC3E}">
        <p14:creationId xmlns:p14="http://schemas.microsoft.com/office/powerpoint/2010/main" val="232905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96D997-F5E6-8242-8FD6-8A27571CB762}" type="datetimeFigureOut">
              <a:rPr lang="en-US" smtClean="0"/>
              <a:t>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28B60-8AA1-0C42-ABB2-6549AB201193}" type="slidenum">
              <a:rPr lang="en-US" smtClean="0"/>
              <a:t>‹#›</a:t>
            </a:fld>
            <a:endParaRPr lang="en-US"/>
          </a:p>
        </p:txBody>
      </p:sp>
    </p:spTree>
    <p:extLst>
      <p:ext uri="{BB962C8B-B14F-4D97-AF65-F5344CB8AC3E}">
        <p14:creationId xmlns:p14="http://schemas.microsoft.com/office/powerpoint/2010/main" val="726557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96D997-F5E6-8242-8FD6-8A27571CB762}" type="datetimeFigureOut">
              <a:rPr lang="en-US" smtClean="0"/>
              <a:t>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328B60-8AA1-0C42-ABB2-6549AB201193}" type="slidenum">
              <a:rPr lang="en-US" smtClean="0"/>
              <a:t>‹#›</a:t>
            </a:fld>
            <a:endParaRPr lang="en-US"/>
          </a:p>
        </p:txBody>
      </p:sp>
    </p:spTree>
    <p:extLst>
      <p:ext uri="{BB962C8B-B14F-4D97-AF65-F5344CB8AC3E}">
        <p14:creationId xmlns:p14="http://schemas.microsoft.com/office/powerpoint/2010/main" val="3650363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9A96D997-F5E6-8242-8FD6-8A27571CB762}" type="datetimeFigureOut">
              <a:rPr lang="en-US" smtClean="0"/>
              <a:t>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328B60-8AA1-0C42-ABB2-6549AB201193}" type="slidenum">
              <a:rPr lang="en-US" smtClean="0"/>
              <a:t>‹#›</a:t>
            </a:fld>
            <a:endParaRPr lang="en-US"/>
          </a:p>
        </p:txBody>
      </p:sp>
    </p:spTree>
    <p:extLst>
      <p:ext uri="{BB962C8B-B14F-4D97-AF65-F5344CB8AC3E}">
        <p14:creationId xmlns:p14="http://schemas.microsoft.com/office/powerpoint/2010/main" val="6726447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A96D997-F5E6-8242-8FD6-8A27571CB762}" type="datetimeFigureOut">
              <a:rPr lang="en-US" smtClean="0"/>
              <a:t>1/8/20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A328B60-8AA1-0C42-ABB2-6549AB201193}" type="slidenum">
              <a:rPr lang="en-US" smtClean="0"/>
              <a:t>‹#›</a:t>
            </a:fld>
            <a:endParaRPr lang="en-US"/>
          </a:p>
        </p:txBody>
      </p:sp>
    </p:spTree>
    <p:extLst>
      <p:ext uri="{BB962C8B-B14F-4D97-AF65-F5344CB8AC3E}">
        <p14:creationId xmlns:p14="http://schemas.microsoft.com/office/powerpoint/2010/main" val="15248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9A96D997-F5E6-8242-8FD6-8A27571CB762}" type="datetimeFigureOut">
              <a:rPr lang="en-US" smtClean="0"/>
              <a:t>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328B60-8AA1-0C42-ABB2-6549AB201193}"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4018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96D997-F5E6-8242-8FD6-8A27571CB762}" type="datetimeFigureOut">
              <a:rPr lang="en-US" smtClean="0"/>
              <a:t>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328B60-8AA1-0C42-ABB2-6549AB201193}" type="slidenum">
              <a:rPr lang="en-US" smtClean="0"/>
              <a:t>‹#›</a:t>
            </a:fld>
            <a:endParaRPr lang="en-US"/>
          </a:p>
        </p:txBody>
      </p:sp>
    </p:spTree>
    <p:extLst>
      <p:ext uri="{BB962C8B-B14F-4D97-AF65-F5344CB8AC3E}">
        <p14:creationId xmlns:p14="http://schemas.microsoft.com/office/powerpoint/2010/main" val="2235678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6D997-F5E6-8242-8FD6-8A27571CB762}" type="datetimeFigureOut">
              <a:rPr lang="en-US" smtClean="0"/>
              <a:t>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328B60-8AA1-0C42-ABB2-6549AB201193}" type="slidenum">
              <a:rPr lang="en-US" smtClean="0"/>
              <a:t>‹#›</a:t>
            </a:fld>
            <a:endParaRPr lang="en-US"/>
          </a:p>
        </p:txBody>
      </p:sp>
    </p:spTree>
    <p:extLst>
      <p:ext uri="{BB962C8B-B14F-4D97-AF65-F5344CB8AC3E}">
        <p14:creationId xmlns:p14="http://schemas.microsoft.com/office/powerpoint/2010/main" val="3242558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96D997-F5E6-8242-8FD6-8A27571CB762}" type="datetimeFigureOut">
              <a:rPr lang="en-US" smtClean="0"/>
              <a:t>1/8/20</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BA328B60-8AA1-0C42-ABB2-6549AB201193}" type="slidenum">
              <a:rPr lang="en-US" smtClean="0"/>
              <a:t>‹#›</a:t>
            </a:fld>
            <a:endParaRPr lang="en-US"/>
          </a:p>
        </p:txBody>
      </p:sp>
    </p:spTree>
    <p:extLst>
      <p:ext uri="{BB962C8B-B14F-4D97-AF65-F5344CB8AC3E}">
        <p14:creationId xmlns:p14="http://schemas.microsoft.com/office/powerpoint/2010/main" val="1691789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9A96D997-F5E6-8242-8FD6-8A27571CB762}" type="datetimeFigureOut">
              <a:rPr lang="en-US" smtClean="0"/>
              <a:t>1/8/20</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BA328B60-8AA1-0C42-ABB2-6549AB201193}" type="slidenum">
              <a:rPr lang="en-US" smtClean="0"/>
              <a:t>‹#›</a:t>
            </a:fld>
            <a:endParaRPr lang="en-US"/>
          </a:p>
        </p:txBody>
      </p:sp>
    </p:spTree>
    <p:extLst>
      <p:ext uri="{BB962C8B-B14F-4D97-AF65-F5344CB8AC3E}">
        <p14:creationId xmlns:p14="http://schemas.microsoft.com/office/powerpoint/2010/main" val="3370735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A96D997-F5E6-8242-8FD6-8A27571CB762}" type="datetimeFigureOut">
              <a:rPr lang="en-US" smtClean="0"/>
              <a:t>1/8/20</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A328B60-8AA1-0C42-ABB2-6549AB201193}" type="slidenum">
              <a:rPr lang="en-US" smtClean="0"/>
              <a:t>‹#›</a:t>
            </a:fld>
            <a:endParaRPr lang="en-US"/>
          </a:p>
        </p:txBody>
      </p:sp>
    </p:spTree>
    <p:extLst>
      <p:ext uri="{BB962C8B-B14F-4D97-AF65-F5344CB8AC3E}">
        <p14:creationId xmlns:p14="http://schemas.microsoft.com/office/powerpoint/2010/main" val="2139027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52A9A-0C23-E14B-A9E4-2C6A61994F37}"/>
              </a:ext>
            </a:extLst>
          </p:cNvPr>
          <p:cNvSpPr>
            <a:spLocks noGrp="1"/>
          </p:cNvSpPr>
          <p:nvPr>
            <p:ph type="ctrTitle"/>
          </p:nvPr>
        </p:nvSpPr>
        <p:spPr/>
        <p:txBody>
          <a:bodyPr/>
          <a:lstStyle/>
          <a:p>
            <a:r>
              <a:rPr lang="en-US" dirty="0"/>
              <a:t>SCC Meeting</a:t>
            </a:r>
          </a:p>
        </p:txBody>
      </p:sp>
      <p:sp>
        <p:nvSpPr>
          <p:cNvPr id="3" name="Subtitle 2">
            <a:extLst>
              <a:ext uri="{FF2B5EF4-FFF2-40B4-BE49-F238E27FC236}">
                <a16:creationId xmlns:a16="http://schemas.microsoft.com/office/drawing/2014/main" id="{B26DC460-181F-B446-976D-FB1314BA3380}"/>
              </a:ext>
            </a:extLst>
          </p:cNvPr>
          <p:cNvSpPr>
            <a:spLocks noGrp="1"/>
          </p:cNvSpPr>
          <p:nvPr>
            <p:ph type="subTitle" idx="1"/>
          </p:nvPr>
        </p:nvSpPr>
        <p:spPr/>
        <p:txBody>
          <a:bodyPr/>
          <a:lstStyle/>
          <a:p>
            <a:r>
              <a:rPr lang="en-US" dirty="0">
                <a:solidFill>
                  <a:schemeClr val="bg1"/>
                </a:solidFill>
              </a:rPr>
              <a:t>January 8, 2020</a:t>
            </a:r>
          </a:p>
        </p:txBody>
      </p:sp>
    </p:spTree>
    <p:extLst>
      <p:ext uri="{BB962C8B-B14F-4D97-AF65-F5344CB8AC3E}">
        <p14:creationId xmlns:p14="http://schemas.microsoft.com/office/powerpoint/2010/main" val="3152997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BBE06-DCEF-E04D-8EAB-2CD4123E571A}"/>
              </a:ext>
            </a:extLst>
          </p:cNvPr>
          <p:cNvSpPr>
            <a:spLocks noGrp="1"/>
          </p:cNvSpPr>
          <p:nvPr>
            <p:ph idx="1"/>
          </p:nvPr>
        </p:nvSpPr>
        <p:spPr>
          <a:xfrm>
            <a:off x="2758698" y="260297"/>
            <a:ext cx="8595102" cy="1033923"/>
          </a:xfrm>
        </p:spPr>
        <p:txBody>
          <a:bodyPr>
            <a:normAutofit fontScale="92500" lnSpcReduction="20000"/>
          </a:bodyPr>
          <a:lstStyle/>
          <a:p>
            <a:r>
              <a:rPr lang="en-US" dirty="0"/>
              <a:t>I contact my student during school hours on their cell phone</a:t>
            </a:r>
          </a:p>
          <a:p>
            <a:r>
              <a:rPr lang="en-US" dirty="0"/>
              <a:t>Left blank</a:t>
            </a:r>
          </a:p>
          <a:p>
            <a:r>
              <a:rPr lang="en-US" dirty="0"/>
              <a:t>My parents contact me during school hours on my cell phone</a:t>
            </a:r>
          </a:p>
        </p:txBody>
      </p:sp>
      <p:sp>
        <p:nvSpPr>
          <p:cNvPr id="8" name="TextBox 7">
            <a:extLst>
              <a:ext uri="{FF2B5EF4-FFF2-40B4-BE49-F238E27FC236}">
                <a16:creationId xmlns:a16="http://schemas.microsoft.com/office/drawing/2014/main" id="{3BF2AF3C-9DA1-A14C-96C1-E87FE31F3BCD}"/>
              </a:ext>
            </a:extLst>
          </p:cNvPr>
          <p:cNvSpPr txBox="1"/>
          <p:nvPr/>
        </p:nvSpPr>
        <p:spPr>
          <a:xfrm>
            <a:off x="3239146" y="1379355"/>
            <a:ext cx="1460208" cy="369332"/>
          </a:xfrm>
          <a:prstGeom prst="rect">
            <a:avLst/>
          </a:prstGeom>
          <a:noFill/>
        </p:spPr>
        <p:txBody>
          <a:bodyPr wrap="none" rtlCol="0">
            <a:spAutoFit/>
          </a:bodyPr>
          <a:lstStyle/>
          <a:p>
            <a:r>
              <a:rPr lang="en-US" dirty="0"/>
              <a:t>Parents = 533</a:t>
            </a:r>
          </a:p>
        </p:txBody>
      </p:sp>
      <p:sp>
        <p:nvSpPr>
          <p:cNvPr id="9" name="TextBox 8">
            <a:extLst>
              <a:ext uri="{FF2B5EF4-FFF2-40B4-BE49-F238E27FC236}">
                <a16:creationId xmlns:a16="http://schemas.microsoft.com/office/drawing/2014/main" id="{4E90D718-CF74-5644-A4F6-E5C4C5C64EAF}"/>
              </a:ext>
            </a:extLst>
          </p:cNvPr>
          <p:cNvSpPr txBox="1"/>
          <p:nvPr/>
        </p:nvSpPr>
        <p:spPr>
          <a:xfrm>
            <a:off x="8335504" y="1376773"/>
            <a:ext cx="1458604" cy="369332"/>
          </a:xfrm>
          <a:prstGeom prst="rect">
            <a:avLst/>
          </a:prstGeom>
          <a:noFill/>
        </p:spPr>
        <p:txBody>
          <a:bodyPr wrap="none" rtlCol="0">
            <a:spAutoFit/>
          </a:bodyPr>
          <a:lstStyle/>
          <a:p>
            <a:r>
              <a:rPr lang="en-US" dirty="0"/>
              <a:t>Teachers = 53</a:t>
            </a:r>
          </a:p>
        </p:txBody>
      </p:sp>
      <p:sp>
        <p:nvSpPr>
          <p:cNvPr id="10" name="TextBox 9">
            <a:extLst>
              <a:ext uri="{FF2B5EF4-FFF2-40B4-BE49-F238E27FC236}">
                <a16:creationId xmlns:a16="http://schemas.microsoft.com/office/drawing/2014/main" id="{6FA448B8-21AB-2B4A-98BB-581D9A5F734A}"/>
              </a:ext>
            </a:extLst>
          </p:cNvPr>
          <p:cNvSpPr txBox="1"/>
          <p:nvPr/>
        </p:nvSpPr>
        <p:spPr>
          <a:xfrm>
            <a:off x="5344331" y="3856501"/>
            <a:ext cx="1702197" cy="369332"/>
          </a:xfrm>
          <a:prstGeom prst="rect">
            <a:avLst/>
          </a:prstGeom>
          <a:noFill/>
        </p:spPr>
        <p:txBody>
          <a:bodyPr wrap="none" rtlCol="0">
            <a:spAutoFit/>
          </a:bodyPr>
          <a:lstStyle/>
          <a:p>
            <a:r>
              <a:rPr lang="en-US" dirty="0"/>
              <a:t>Students = 1425</a:t>
            </a:r>
          </a:p>
        </p:txBody>
      </p:sp>
      <p:sp>
        <p:nvSpPr>
          <p:cNvPr id="11" name="TextBox 10">
            <a:extLst>
              <a:ext uri="{FF2B5EF4-FFF2-40B4-BE49-F238E27FC236}">
                <a16:creationId xmlns:a16="http://schemas.microsoft.com/office/drawing/2014/main" id="{08DD3BB6-B258-9342-AE4E-5D35D998F3A6}"/>
              </a:ext>
            </a:extLst>
          </p:cNvPr>
          <p:cNvSpPr txBox="1"/>
          <p:nvPr/>
        </p:nvSpPr>
        <p:spPr>
          <a:xfrm>
            <a:off x="1039678" y="371959"/>
            <a:ext cx="546945" cy="523220"/>
          </a:xfrm>
          <a:prstGeom prst="rect">
            <a:avLst/>
          </a:prstGeom>
          <a:noFill/>
        </p:spPr>
        <p:txBody>
          <a:bodyPr wrap="none" rtlCol="0">
            <a:spAutoFit/>
          </a:bodyPr>
          <a:lstStyle/>
          <a:p>
            <a:r>
              <a:rPr lang="en-US" sz="2800" dirty="0"/>
              <a:t>#4</a:t>
            </a:r>
          </a:p>
        </p:txBody>
      </p:sp>
      <p:pic>
        <p:nvPicPr>
          <p:cNvPr id="2" name="Picture 1">
            <a:extLst>
              <a:ext uri="{FF2B5EF4-FFF2-40B4-BE49-F238E27FC236}">
                <a16:creationId xmlns:a16="http://schemas.microsoft.com/office/drawing/2014/main" id="{8465329B-7A4E-DB46-B5AB-9A82E08C1576}"/>
              </a:ext>
            </a:extLst>
          </p:cNvPr>
          <p:cNvPicPr>
            <a:picLocks noChangeAspect="1"/>
          </p:cNvPicPr>
          <p:nvPr/>
        </p:nvPicPr>
        <p:blipFill>
          <a:blip r:embed="rId2"/>
          <a:stretch>
            <a:fillRect/>
          </a:stretch>
        </p:blipFill>
        <p:spPr>
          <a:xfrm>
            <a:off x="4153545" y="4314526"/>
            <a:ext cx="3853051" cy="2180477"/>
          </a:xfrm>
          <a:prstGeom prst="rect">
            <a:avLst/>
          </a:prstGeom>
        </p:spPr>
      </p:pic>
      <p:pic>
        <p:nvPicPr>
          <p:cNvPr id="4" name="Picture 3">
            <a:extLst>
              <a:ext uri="{FF2B5EF4-FFF2-40B4-BE49-F238E27FC236}">
                <a16:creationId xmlns:a16="http://schemas.microsoft.com/office/drawing/2014/main" id="{5246D464-F5F7-544D-85B9-A89242223026}"/>
              </a:ext>
            </a:extLst>
          </p:cNvPr>
          <p:cNvPicPr>
            <a:picLocks noChangeAspect="1"/>
          </p:cNvPicPr>
          <p:nvPr/>
        </p:nvPicPr>
        <p:blipFill>
          <a:blip r:embed="rId3"/>
          <a:stretch>
            <a:fillRect/>
          </a:stretch>
        </p:blipFill>
        <p:spPr>
          <a:xfrm>
            <a:off x="2019800" y="1710408"/>
            <a:ext cx="3898900" cy="2057400"/>
          </a:xfrm>
          <a:prstGeom prst="rect">
            <a:avLst/>
          </a:prstGeom>
        </p:spPr>
      </p:pic>
    </p:spTree>
    <p:extLst>
      <p:ext uri="{BB962C8B-B14F-4D97-AF65-F5344CB8AC3E}">
        <p14:creationId xmlns:p14="http://schemas.microsoft.com/office/powerpoint/2010/main" val="1444486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BBE06-DCEF-E04D-8EAB-2CD4123E571A}"/>
              </a:ext>
            </a:extLst>
          </p:cNvPr>
          <p:cNvSpPr>
            <a:spLocks noGrp="1"/>
          </p:cNvSpPr>
          <p:nvPr>
            <p:ph idx="1"/>
          </p:nvPr>
        </p:nvSpPr>
        <p:spPr>
          <a:xfrm>
            <a:off x="1146875" y="260297"/>
            <a:ext cx="10926305" cy="1033923"/>
          </a:xfrm>
        </p:spPr>
        <p:txBody>
          <a:bodyPr>
            <a:normAutofit lnSpcReduction="10000"/>
          </a:bodyPr>
          <a:lstStyle/>
          <a:p>
            <a:r>
              <a:rPr lang="en-US" dirty="0"/>
              <a:t> Student personal electronic devices and accessories should remain stored and out of sight unless directed by the individual teacher.</a:t>
            </a:r>
          </a:p>
          <a:p>
            <a:r>
              <a:rPr lang="en-US" dirty="0"/>
              <a:t>(This would include all cell phones, Apple watches, and Bluetooth ear buds.)</a:t>
            </a:r>
          </a:p>
        </p:txBody>
      </p:sp>
      <p:sp>
        <p:nvSpPr>
          <p:cNvPr id="8" name="TextBox 7">
            <a:extLst>
              <a:ext uri="{FF2B5EF4-FFF2-40B4-BE49-F238E27FC236}">
                <a16:creationId xmlns:a16="http://schemas.microsoft.com/office/drawing/2014/main" id="{3BF2AF3C-9DA1-A14C-96C1-E87FE31F3BCD}"/>
              </a:ext>
            </a:extLst>
          </p:cNvPr>
          <p:cNvSpPr txBox="1"/>
          <p:nvPr/>
        </p:nvSpPr>
        <p:spPr>
          <a:xfrm>
            <a:off x="3239146" y="1379355"/>
            <a:ext cx="1460208" cy="369332"/>
          </a:xfrm>
          <a:prstGeom prst="rect">
            <a:avLst/>
          </a:prstGeom>
          <a:noFill/>
        </p:spPr>
        <p:txBody>
          <a:bodyPr wrap="none" rtlCol="0">
            <a:spAutoFit/>
          </a:bodyPr>
          <a:lstStyle/>
          <a:p>
            <a:r>
              <a:rPr lang="en-US" dirty="0"/>
              <a:t>Parents = 533</a:t>
            </a:r>
          </a:p>
        </p:txBody>
      </p:sp>
      <p:sp>
        <p:nvSpPr>
          <p:cNvPr id="9" name="TextBox 8">
            <a:extLst>
              <a:ext uri="{FF2B5EF4-FFF2-40B4-BE49-F238E27FC236}">
                <a16:creationId xmlns:a16="http://schemas.microsoft.com/office/drawing/2014/main" id="{4E90D718-CF74-5644-A4F6-E5C4C5C64EAF}"/>
              </a:ext>
            </a:extLst>
          </p:cNvPr>
          <p:cNvSpPr txBox="1"/>
          <p:nvPr/>
        </p:nvSpPr>
        <p:spPr>
          <a:xfrm>
            <a:off x="8335504" y="1376773"/>
            <a:ext cx="1458604" cy="369332"/>
          </a:xfrm>
          <a:prstGeom prst="rect">
            <a:avLst/>
          </a:prstGeom>
          <a:noFill/>
        </p:spPr>
        <p:txBody>
          <a:bodyPr wrap="none" rtlCol="0">
            <a:spAutoFit/>
          </a:bodyPr>
          <a:lstStyle/>
          <a:p>
            <a:r>
              <a:rPr lang="en-US" dirty="0"/>
              <a:t>Teachers = 53</a:t>
            </a:r>
          </a:p>
        </p:txBody>
      </p:sp>
      <p:sp>
        <p:nvSpPr>
          <p:cNvPr id="10" name="TextBox 9">
            <a:extLst>
              <a:ext uri="{FF2B5EF4-FFF2-40B4-BE49-F238E27FC236}">
                <a16:creationId xmlns:a16="http://schemas.microsoft.com/office/drawing/2014/main" id="{6FA448B8-21AB-2B4A-98BB-581D9A5F734A}"/>
              </a:ext>
            </a:extLst>
          </p:cNvPr>
          <p:cNvSpPr txBox="1"/>
          <p:nvPr/>
        </p:nvSpPr>
        <p:spPr>
          <a:xfrm>
            <a:off x="5344331" y="3856501"/>
            <a:ext cx="1702197" cy="369332"/>
          </a:xfrm>
          <a:prstGeom prst="rect">
            <a:avLst/>
          </a:prstGeom>
          <a:noFill/>
        </p:spPr>
        <p:txBody>
          <a:bodyPr wrap="none" rtlCol="0">
            <a:spAutoFit/>
          </a:bodyPr>
          <a:lstStyle/>
          <a:p>
            <a:r>
              <a:rPr lang="en-US" dirty="0"/>
              <a:t>Students = 1425</a:t>
            </a:r>
          </a:p>
        </p:txBody>
      </p:sp>
      <p:sp>
        <p:nvSpPr>
          <p:cNvPr id="11" name="TextBox 10">
            <a:extLst>
              <a:ext uri="{FF2B5EF4-FFF2-40B4-BE49-F238E27FC236}">
                <a16:creationId xmlns:a16="http://schemas.microsoft.com/office/drawing/2014/main" id="{08DD3BB6-B258-9342-AE4E-5D35D998F3A6}"/>
              </a:ext>
            </a:extLst>
          </p:cNvPr>
          <p:cNvSpPr txBox="1"/>
          <p:nvPr/>
        </p:nvSpPr>
        <p:spPr>
          <a:xfrm>
            <a:off x="233765" y="371959"/>
            <a:ext cx="546945" cy="523220"/>
          </a:xfrm>
          <a:prstGeom prst="rect">
            <a:avLst/>
          </a:prstGeom>
          <a:noFill/>
        </p:spPr>
        <p:txBody>
          <a:bodyPr wrap="none" rtlCol="0">
            <a:spAutoFit/>
          </a:bodyPr>
          <a:lstStyle/>
          <a:p>
            <a:r>
              <a:rPr lang="en-US" sz="2800" dirty="0"/>
              <a:t>#5</a:t>
            </a:r>
          </a:p>
        </p:txBody>
      </p:sp>
      <p:pic>
        <p:nvPicPr>
          <p:cNvPr id="2" name="Picture 1">
            <a:extLst>
              <a:ext uri="{FF2B5EF4-FFF2-40B4-BE49-F238E27FC236}">
                <a16:creationId xmlns:a16="http://schemas.microsoft.com/office/drawing/2014/main" id="{91E2B265-DAD1-8A44-AC64-25343353BAF5}"/>
              </a:ext>
            </a:extLst>
          </p:cNvPr>
          <p:cNvPicPr>
            <a:picLocks noChangeAspect="1"/>
          </p:cNvPicPr>
          <p:nvPr/>
        </p:nvPicPr>
        <p:blipFill>
          <a:blip r:embed="rId2"/>
          <a:stretch>
            <a:fillRect/>
          </a:stretch>
        </p:blipFill>
        <p:spPr>
          <a:xfrm>
            <a:off x="1534331" y="1688567"/>
            <a:ext cx="3810000" cy="2082800"/>
          </a:xfrm>
          <a:prstGeom prst="rect">
            <a:avLst/>
          </a:prstGeom>
        </p:spPr>
      </p:pic>
      <p:pic>
        <p:nvPicPr>
          <p:cNvPr id="4" name="Picture 3">
            <a:extLst>
              <a:ext uri="{FF2B5EF4-FFF2-40B4-BE49-F238E27FC236}">
                <a16:creationId xmlns:a16="http://schemas.microsoft.com/office/drawing/2014/main" id="{6CA51A4B-8DB2-E749-B48F-A29D74154445}"/>
              </a:ext>
            </a:extLst>
          </p:cNvPr>
          <p:cNvPicPr>
            <a:picLocks noChangeAspect="1"/>
          </p:cNvPicPr>
          <p:nvPr/>
        </p:nvPicPr>
        <p:blipFill>
          <a:blip r:embed="rId3"/>
          <a:stretch>
            <a:fillRect/>
          </a:stretch>
        </p:blipFill>
        <p:spPr>
          <a:xfrm>
            <a:off x="7278500" y="1736410"/>
            <a:ext cx="3939044" cy="2122407"/>
          </a:xfrm>
          <a:prstGeom prst="rect">
            <a:avLst/>
          </a:prstGeom>
        </p:spPr>
      </p:pic>
      <p:pic>
        <p:nvPicPr>
          <p:cNvPr id="12" name="Picture 11">
            <a:extLst>
              <a:ext uri="{FF2B5EF4-FFF2-40B4-BE49-F238E27FC236}">
                <a16:creationId xmlns:a16="http://schemas.microsoft.com/office/drawing/2014/main" id="{D005F747-F991-3240-9F25-53281DFB1AEE}"/>
              </a:ext>
            </a:extLst>
          </p:cNvPr>
          <p:cNvPicPr>
            <a:picLocks noChangeAspect="1"/>
          </p:cNvPicPr>
          <p:nvPr/>
        </p:nvPicPr>
        <p:blipFill>
          <a:blip r:embed="rId4"/>
          <a:stretch>
            <a:fillRect/>
          </a:stretch>
        </p:blipFill>
        <p:spPr>
          <a:xfrm>
            <a:off x="4291236" y="4310967"/>
            <a:ext cx="3808386" cy="2409198"/>
          </a:xfrm>
          <a:prstGeom prst="rect">
            <a:avLst/>
          </a:prstGeom>
        </p:spPr>
      </p:pic>
    </p:spTree>
    <p:extLst>
      <p:ext uri="{BB962C8B-B14F-4D97-AF65-F5344CB8AC3E}">
        <p14:creationId xmlns:p14="http://schemas.microsoft.com/office/powerpoint/2010/main" val="2784497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BBE06-DCEF-E04D-8EAB-2CD4123E571A}"/>
              </a:ext>
            </a:extLst>
          </p:cNvPr>
          <p:cNvSpPr>
            <a:spLocks noGrp="1"/>
          </p:cNvSpPr>
          <p:nvPr>
            <p:ph idx="1"/>
          </p:nvPr>
        </p:nvSpPr>
        <p:spPr>
          <a:xfrm>
            <a:off x="1146875" y="260297"/>
            <a:ext cx="10926305" cy="1033923"/>
          </a:xfrm>
        </p:spPr>
        <p:txBody>
          <a:bodyPr>
            <a:normAutofit/>
          </a:bodyPr>
          <a:lstStyle/>
          <a:p>
            <a:r>
              <a:rPr lang="en-US" dirty="0"/>
              <a:t> If directed by the classroom teacher, student’s may use cell phones for direct instruction and related activities.</a:t>
            </a:r>
          </a:p>
          <a:p>
            <a:pPr lvl="1"/>
            <a:r>
              <a:rPr lang="en-US" dirty="0"/>
              <a:t>(Example: </a:t>
            </a:r>
            <a:r>
              <a:rPr lang="en-US" dirty="0" err="1"/>
              <a:t>Kahoot</a:t>
            </a:r>
            <a:r>
              <a:rPr lang="en-US" dirty="0"/>
              <a:t>)</a:t>
            </a:r>
          </a:p>
        </p:txBody>
      </p:sp>
      <p:sp>
        <p:nvSpPr>
          <p:cNvPr id="8" name="TextBox 7">
            <a:extLst>
              <a:ext uri="{FF2B5EF4-FFF2-40B4-BE49-F238E27FC236}">
                <a16:creationId xmlns:a16="http://schemas.microsoft.com/office/drawing/2014/main" id="{3BF2AF3C-9DA1-A14C-96C1-E87FE31F3BCD}"/>
              </a:ext>
            </a:extLst>
          </p:cNvPr>
          <p:cNvSpPr txBox="1"/>
          <p:nvPr/>
        </p:nvSpPr>
        <p:spPr>
          <a:xfrm>
            <a:off x="3239146" y="1379355"/>
            <a:ext cx="1460208" cy="369332"/>
          </a:xfrm>
          <a:prstGeom prst="rect">
            <a:avLst/>
          </a:prstGeom>
          <a:noFill/>
        </p:spPr>
        <p:txBody>
          <a:bodyPr wrap="none" rtlCol="0">
            <a:spAutoFit/>
          </a:bodyPr>
          <a:lstStyle/>
          <a:p>
            <a:r>
              <a:rPr lang="en-US" dirty="0"/>
              <a:t>Parents = 533</a:t>
            </a:r>
          </a:p>
        </p:txBody>
      </p:sp>
      <p:sp>
        <p:nvSpPr>
          <p:cNvPr id="9" name="TextBox 8">
            <a:extLst>
              <a:ext uri="{FF2B5EF4-FFF2-40B4-BE49-F238E27FC236}">
                <a16:creationId xmlns:a16="http://schemas.microsoft.com/office/drawing/2014/main" id="{4E90D718-CF74-5644-A4F6-E5C4C5C64EAF}"/>
              </a:ext>
            </a:extLst>
          </p:cNvPr>
          <p:cNvSpPr txBox="1"/>
          <p:nvPr/>
        </p:nvSpPr>
        <p:spPr>
          <a:xfrm>
            <a:off x="8335504" y="1376773"/>
            <a:ext cx="1458604" cy="369332"/>
          </a:xfrm>
          <a:prstGeom prst="rect">
            <a:avLst/>
          </a:prstGeom>
          <a:noFill/>
        </p:spPr>
        <p:txBody>
          <a:bodyPr wrap="none" rtlCol="0">
            <a:spAutoFit/>
          </a:bodyPr>
          <a:lstStyle/>
          <a:p>
            <a:r>
              <a:rPr lang="en-US" dirty="0"/>
              <a:t>Teachers = 53</a:t>
            </a:r>
          </a:p>
        </p:txBody>
      </p:sp>
      <p:sp>
        <p:nvSpPr>
          <p:cNvPr id="10" name="TextBox 9">
            <a:extLst>
              <a:ext uri="{FF2B5EF4-FFF2-40B4-BE49-F238E27FC236}">
                <a16:creationId xmlns:a16="http://schemas.microsoft.com/office/drawing/2014/main" id="{6FA448B8-21AB-2B4A-98BB-581D9A5F734A}"/>
              </a:ext>
            </a:extLst>
          </p:cNvPr>
          <p:cNvSpPr txBox="1"/>
          <p:nvPr/>
        </p:nvSpPr>
        <p:spPr>
          <a:xfrm>
            <a:off x="5344331" y="3856501"/>
            <a:ext cx="1702197" cy="369332"/>
          </a:xfrm>
          <a:prstGeom prst="rect">
            <a:avLst/>
          </a:prstGeom>
          <a:noFill/>
        </p:spPr>
        <p:txBody>
          <a:bodyPr wrap="none" rtlCol="0">
            <a:spAutoFit/>
          </a:bodyPr>
          <a:lstStyle/>
          <a:p>
            <a:r>
              <a:rPr lang="en-US" dirty="0"/>
              <a:t>Students = 1425</a:t>
            </a:r>
          </a:p>
        </p:txBody>
      </p:sp>
      <p:sp>
        <p:nvSpPr>
          <p:cNvPr id="11" name="TextBox 10">
            <a:extLst>
              <a:ext uri="{FF2B5EF4-FFF2-40B4-BE49-F238E27FC236}">
                <a16:creationId xmlns:a16="http://schemas.microsoft.com/office/drawing/2014/main" id="{08DD3BB6-B258-9342-AE4E-5D35D998F3A6}"/>
              </a:ext>
            </a:extLst>
          </p:cNvPr>
          <p:cNvSpPr txBox="1"/>
          <p:nvPr/>
        </p:nvSpPr>
        <p:spPr>
          <a:xfrm>
            <a:off x="233765" y="371959"/>
            <a:ext cx="546945" cy="523220"/>
          </a:xfrm>
          <a:prstGeom prst="rect">
            <a:avLst/>
          </a:prstGeom>
          <a:noFill/>
        </p:spPr>
        <p:txBody>
          <a:bodyPr wrap="none" rtlCol="0">
            <a:spAutoFit/>
          </a:bodyPr>
          <a:lstStyle/>
          <a:p>
            <a:r>
              <a:rPr lang="en-US" sz="2800" dirty="0"/>
              <a:t>#6</a:t>
            </a:r>
          </a:p>
        </p:txBody>
      </p:sp>
      <p:pic>
        <p:nvPicPr>
          <p:cNvPr id="5" name="Picture 4">
            <a:extLst>
              <a:ext uri="{FF2B5EF4-FFF2-40B4-BE49-F238E27FC236}">
                <a16:creationId xmlns:a16="http://schemas.microsoft.com/office/drawing/2014/main" id="{186A3C4F-7D5C-4A4C-8AFD-DA63DA055C9F}"/>
              </a:ext>
            </a:extLst>
          </p:cNvPr>
          <p:cNvPicPr>
            <a:picLocks noChangeAspect="1"/>
          </p:cNvPicPr>
          <p:nvPr/>
        </p:nvPicPr>
        <p:blipFill>
          <a:blip r:embed="rId2"/>
          <a:stretch>
            <a:fillRect/>
          </a:stretch>
        </p:blipFill>
        <p:spPr>
          <a:xfrm>
            <a:off x="1485614" y="1746105"/>
            <a:ext cx="3784600" cy="2057400"/>
          </a:xfrm>
          <a:prstGeom prst="rect">
            <a:avLst/>
          </a:prstGeom>
        </p:spPr>
      </p:pic>
      <p:pic>
        <p:nvPicPr>
          <p:cNvPr id="6" name="Picture 5">
            <a:extLst>
              <a:ext uri="{FF2B5EF4-FFF2-40B4-BE49-F238E27FC236}">
                <a16:creationId xmlns:a16="http://schemas.microsoft.com/office/drawing/2014/main" id="{29B20E50-8690-6143-B45E-992D84255D6D}"/>
              </a:ext>
            </a:extLst>
          </p:cNvPr>
          <p:cNvPicPr>
            <a:picLocks noChangeAspect="1"/>
          </p:cNvPicPr>
          <p:nvPr/>
        </p:nvPicPr>
        <p:blipFill>
          <a:blip r:embed="rId3"/>
          <a:stretch>
            <a:fillRect/>
          </a:stretch>
        </p:blipFill>
        <p:spPr>
          <a:xfrm>
            <a:off x="7562567" y="1746105"/>
            <a:ext cx="3572934" cy="2057400"/>
          </a:xfrm>
          <a:prstGeom prst="rect">
            <a:avLst/>
          </a:prstGeom>
        </p:spPr>
      </p:pic>
      <p:pic>
        <p:nvPicPr>
          <p:cNvPr id="7" name="Picture 6">
            <a:extLst>
              <a:ext uri="{FF2B5EF4-FFF2-40B4-BE49-F238E27FC236}">
                <a16:creationId xmlns:a16="http://schemas.microsoft.com/office/drawing/2014/main" id="{4B59D8F6-0591-2742-94D1-E410BB27E8AF}"/>
              </a:ext>
            </a:extLst>
          </p:cNvPr>
          <p:cNvPicPr>
            <a:picLocks noChangeAspect="1"/>
          </p:cNvPicPr>
          <p:nvPr/>
        </p:nvPicPr>
        <p:blipFill>
          <a:blip r:embed="rId4"/>
          <a:stretch>
            <a:fillRect/>
          </a:stretch>
        </p:blipFill>
        <p:spPr>
          <a:xfrm>
            <a:off x="4153545" y="4225833"/>
            <a:ext cx="3838091" cy="2350037"/>
          </a:xfrm>
          <a:prstGeom prst="rect">
            <a:avLst/>
          </a:prstGeom>
        </p:spPr>
      </p:pic>
    </p:spTree>
    <p:extLst>
      <p:ext uri="{BB962C8B-B14F-4D97-AF65-F5344CB8AC3E}">
        <p14:creationId xmlns:p14="http://schemas.microsoft.com/office/powerpoint/2010/main" val="3859063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BBE06-DCEF-E04D-8EAB-2CD4123E571A}"/>
              </a:ext>
            </a:extLst>
          </p:cNvPr>
          <p:cNvSpPr>
            <a:spLocks noGrp="1"/>
          </p:cNvSpPr>
          <p:nvPr>
            <p:ph idx="1"/>
          </p:nvPr>
        </p:nvSpPr>
        <p:spPr>
          <a:xfrm>
            <a:off x="1146875" y="260297"/>
            <a:ext cx="10926305" cy="1033923"/>
          </a:xfrm>
        </p:spPr>
        <p:txBody>
          <a:bodyPr>
            <a:normAutofit/>
          </a:bodyPr>
          <a:lstStyle/>
          <a:p>
            <a:r>
              <a:rPr lang="en-US" dirty="0"/>
              <a:t>  If directed by the classroom teacher, students may use cell phones to enter due dates, assignments, and review schedules. (Example: digital calendar)</a:t>
            </a:r>
          </a:p>
          <a:p>
            <a:endParaRPr lang="en-US" dirty="0"/>
          </a:p>
        </p:txBody>
      </p:sp>
      <p:sp>
        <p:nvSpPr>
          <p:cNvPr id="8" name="TextBox 7">
            <a:extLst>
              <a:ext uri="{FF2B5EF4-FFF2-40B4-BE49-F238E27FC236}">
                <a16:creationId xmlns:a16="http://schemas.microsoft.com/office/drawing/2014/main" id="{3BF2AF3C-9DA1-A14C-96C1-E87FE31F3BCD}"/>
              </a:ext>
            </a:extLst>
          </p:cNvPr>
          <p:cNvSpPr txBox="1"/>
          <p:nvPr/>
        </p:nvSpPr>
        <p:spPr>
          <a:xfrm>
            <a:off x="3239146" y="1379355"/>
            <a:ext cx="1460208" cy="369332"/>
          </a:xfrm>
          <a:prstGeom prst="rect">
            <a:avLst/>
          </a:prstGeom>
          <a:noFill/>
        </p:spPr>
        <p:txBody>
          <a:bodyPr wrap="none" rtlCol="0">
            <a:spAutoFit/>
          </a:bodyPr>
          <a:lstStyle/>
          <a:p>
            <a:r>
              <a:rPr lang="en-US" dirty="0"/>
              <a:t>Parents = 533</a:t>
            </a:r>
          </a:p>
        </p:txBody>
      </p:sp>
      <p:sp>
        <p:nvSpPr>
          <p:cNvPr id="9" name="TextBox 8">
            <a:extLst>
              <a:ext uri="{FF2B5EF4-FFF2-40B4-BE49-F238E27FC236}">
                <a16:creationId xmlns:a16="http://schemas.microsoft.com/office/drawing/2014/main" id="{4E90D718-CF74-5644-A4F6-E5C4C5C64EAF}"/>
              </a:ext>
            </a:extLst>
          </p:cNvPr>
          <p:cNvSpPr txBox="1"/>
          <p:nvPr/>
        </p:nvSpPr>
        <p:spPr>
          <a:xfrm>
            <a:off x="8335504" y="1376773"/>
            <a:ext cx="1458604" cy="369332"/>
          </a:xfrm>
          <a:prstGeom prst="rect">
            <a:avLst/>
          </a:prstGeom>
          <a:noFill/>
        </p:spPr>
        <p:txBody>
          <a:bodyPr wrap="none" rtlCol="0">
            <a:spAutoFit/>
          </a:bodyPr>
          <a:lstStyle/>
          <a:p>
            <a:r>
              <a:rPr lang="en-US" dirty="0"/>
              <a:t>Teachers = 53</a:t>
            </a:r>
          </a:p>
        </p:txBody>
      </p:sp>
      <p:sp>
        <p:nvSpPr>
          <p:cNvPr id="10" name="TextBox 9">
            <a:extLst>
              <a:ext uri="{FF2B5EF4-FFF2-40B4-BE49-F238E27FC236}">
                <a16:creationId xmlns:a16="http://schemas.microsoft.com/office/drawing/2014/main" id="{6FA448B8-21AB-2B4A-98BB-581D9A5F734A}"/>
              </a:ext>
            </a:extLst>
          </p:cNvPr>
          <p:cNvSpPr txBox="1"/>
          <p:nvPr/>
        </p:nvSpPr>
        <p:spPr>
          <a:xfrm>
            <a:off x="5344331" y="3856501"/>
            <a:ext cx="1702197" cy="369332"/>
          </a:xfrm>
          <a:prstGeom prst="rect">
            <a:avLst/>
          </a:prstGeom>
          <a:noFill/>
        </p:spPr>
        <p:txBody>
          <a:bodyPr wrap="none" rtlCol="0">
            <a:spAutoFit/>
          </a:bodyPr>
          <a:lstStyle/>
          <a:p>
            <a:r>
              <a:rPr lang="en-US" dirty="0"/>
              <a:t>Students = 1425</a:t>
            </a:r>
          </a:p>
        </p:txBody>
      </p:sp>
      <p:sp>
        <p:nvSpPr>
          <p:cNvPr id="11" name="TextBox 10">
            <a:extLst>
              <a:ext uri="{FF2B5EF4-FFF2-40B4-BE49-F238E27FC236}">
                <a16:creationId xmlns:a16="http://schemas.microsoft.com/office/drawing/2014/main" id="{08DD3BB6-B258-9342-AE4E-5D35D998F3A6}"/>
              </a:ext>
            </a:extLst>
          </p:cNvPr>
          <p:cNvSpPr txBox="1"/>
          <p:nvPr/>
        </p:nvSpPr>
        <p:spPr>
          <a:xfrm>
            <a:off x="233765" y="371959"/>
            <a:ext cx="546945" cy="523220"/>
          </a:xfrm>
          <a:prstGeom prst="rect">
            <a:avLst/>
          </a:prstGeom>
          <a:noFill/>
        </p:spPr>
        <p:txBody>
          <a:bodyPr wrap="none" rtlCol="0">
            <a:spAutoFit/>
          </a:bodyPr>
          <a:lstStyle/>
          <a:p>
            <a:r>
              <a:rPr lang="en-US" sz="2800" dirty="0"/>
              <a:t>#7</a:t>
            </a:r>
          </a:p>
        </p:txBody>
      </p:sp>
      <p:pic>
        <p:nvPicPr>
          <p:cNvPr id="2" name="Picture 1">
            <a:extLst>
              <a:ext uri="{FF2B5EF4-FFF2-40B4-BE49-F238E27FC236}">
                <a16:creationId xmlns:a16="http://schemas.microsoft.com/office/drawing/2014/main" id="{769679C0-0BAB-7E4E-8D96-D602743B41CE}"/>
              </a:ext>
            </a:extLst>
          </p:cNvPr>
          <p:cNvPicPr>
            <a:picLocks noChangeAspect="1"/>
          </p:cNvPicPr>
          <p:nvPr/>
        </p:nvPicPr>
        <p:blipFill>
          <a:blip r:embed="rId2"/>
          <a:stretch>
            <a:fillRect/>
          </a:stretch>
        </p:blipFill>
        <p:spPr>
          <a:xfrm>
            <a:off x="1547031" y="1716548"/>
            <a:ext cx="3797300" cy="2044700"/>
          </a:xfrm>
          <a:prstGeom prst="rect">
            <a:avLst/>
          </a:prstGeom>
        </p:spPr>
      </p:pic>
      <p:pic>
        <p:nvPicPr>
          <p:cNvPr id="4" name="Picture 3">
            <a:extLst>
              <a:ext uri="{FF2B5EF4-FFF2-40B4-BE49-F238E27FC236}">
                <a16:creationId xmlns:a16="http://schemas.microsoft.com/office/drawing/2014/main" id="{A000F0D4-B977-B149-BECC-8606FEBB14A9}"/>
              </a:ext>
            </a:extLst>
          </p:cNvPr>
          <p:cNvPicPr>
            <a:picLocks noChangeAspect="1"/>
          </p:cNvPicPr>
          <p:nvPr/>
        </p:nvPicPr>
        <p:blipFill>
          <a:blip r:embed="rId3"/>
          <a:stretch>
            <a:fillRect/>
          </a:stretch>
        </p:blipFill>
        <p:spPr>
          <a:xfrm>
            <a:off x="7556301" y="1710046"/>
            <a:ext cx="3504537" cy="2183862"/>
          </a:xfrm>
          <a:prstGeom prst="rect">
            <a:avLst/>
          </a:prstGeom>
        </p:spPr>
      </p:pic>
      <p:pic>
        <p:nvPicPr>
          <p:cNvPr id="12" name="Picture 11">
            <a:extLst>
              <a:ext uri="{FF2B5EF4-FFF2-40B4-BE49-F238E27FC236}">
                <a16:creationId xmlns:a16="http://schemas.microsoft.com/office/drawing/2014/main" id="{44119063-351B-7C40-94B9-EBC5BB64CADA}"/>
              </a:ext>
            </a:extLst>
          </p:cNvPr>
          <p:cNvPicPr>
            <a:picLocks noChangeAspect="1"/>
          </p:cNvPicPr>
          <p:nvPr/>
        </p:nvPicPr>
        <p:blipFill>
          <a:blip r:embed="rId4"/>
          <a:stretch>
            <a:fillRect/>
          </a:stretch>
        </p:blipFill>
        <p:spPr>
          <a:xfrm>
            <a:off x="4259448" y="4354162"/>
            <a:ext cx="3405969" cy="1980025"/>
          </a:xfrm>
          <a:prstGeom prst="rect">
            <a:avLst/>
          </a:prstGeom>
        </p:spPr>
      </p:pic>
    </p:spTree>
    <p:extLst>
      <p:ext uri="{BB962C8B-B14F-4D97-AF65-F5344CB8AC3E}">
        <p14:creationId xmlns:p14="http://schemas.microsoft.com/office/powerpoint/2010/main" val="1102380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BBE06-DCEF-E04D-8EAB-2CD4123E571A}"/>
              </a:ext>
            </a:extLst>
          </p:cNvPr>
          <p:cNvSpPr>
            <a:spLocks noGrp="1"/>
          </p:cNvSpPr>
          <p:nvPr>
            <p:ph idx="1"/>
          </p:nvPr>
        </p:nvSpPr>
        <p:spPr>
          <a:xfrm>
            <a:off x="1146875" y="260297"/>
            <a:ext cx="10926305" cy="1033923"/>
          </a:xfrm>
        </p:spPr>
        <p:txBody>
          <a:bodyPr>
            <a:normAutofit/>
          </a:bodyPr>
          <a:lstStyle/>
          <a:p>
            <a:r>
              <a:rPr lang="en-US" dirty="0"/>
              <a:t> If directed by the classroom teacher, student’s may use cell phones to listen to music during independent work time.</a:t>
            </a:r>
          </a:p>
        </p:txBody>
      </p:sp>
      <p:sp>
        <p:nvSpPr>
          <p:cNvPr id="8" name="TextBox 7">
            <a:extLst>
              <a:ext uri="{FF2B5EF4-FFF2-40B4-BE49-F238E27FC236}">
                <a16:creationId xmlns:a16="http://schemas.microsoft.com/office/drawing/2014/main" id="{3BF2AF3C-9DA1-A14C-96C1-E87FE31F3BCD}"/>
              </a:ext>
            </a:extLst>
          </p:cNvPr>
          <p:cNvSpPr txBox="1"/>
          <p:nvPr/>
        </p:nvSpPr>
        <p:spPr>
          <a:xfrm>
            <a:off x="3239146" y="1379355"/>
            <a:ext cx="1460208" cy="369332"/>
          </a:xfrm>
          <a:prstGeom prst="rect">
            <a:avLst/>
          </a:prstGeom>
          <a:noFill/>
        </p:spPr>
        <p:txBody>
          <a:bodyPr wrap="none" rtlCol="0">
            <a:spAutoFit/>
          </a:bodyPr>
          <a:lstStyle/>
          <a:p>
            <a:r>
              <a:rPr lang="en-US" dirty="0"/>
              <a:t>Parents = 533</a:t>
            </a:r>
          </a:p>
        </p:txBody>
      </p:sp>
      <p:sp>
        <p:nvSpPr>
          <p:cNvPr id="9" name="TextBox 8">
            <a:extLst>
              <a:ext uri="{FF2B5EF4-FFF2-40B4-BE49-F238E27FC236}">
                <a16:creationId xmlns:a16="http://schemas.microsoft.com/office/drawing/2014/main" id="{4E90D718-CF74-5644-A4F6-E5C4C5C64EAF}"/>
              </a:ext>
            </a:extLst>
          </p:cNvPr>
          <p:cNvSpPr txBox="1"/>
          <p:nvPr/>
        </p:nvSpPr>
        <p:spPr>
          <a:xfrm>
            <a:off x="8335504" y="1376773"/>
            <a:ext cx="1458604" cy="369332"/>
          </a:xfrm>
          <a:prstGeom prst="rect">
            <a:avLst/>
          </a:prstGeom>
          <a:noFill/>
        </p:spPr>
        <p:txBody>
          <a:bodyPr wrap="none" rtlCol="0">
            <a:spAutoFit/>
          </a:bodyPr>
          <a:lstStyle/>
          <a:p>
            <a:r>
              <a:rPr lang="en-US" dirty="0"/>
              <a:t>Teachers = 53</a:t>
            </a:r>
          </a:p>
        </p:txBody>
      </p:sp>
      <p:sp>
        <p:nvSpPr>
          <p:cNvPr id="10" name="TextBox 9">
            <a:extLst>
              <a:ext uri="{FF2B5EF4-FFF2-40B4-BE49-F238E27FC236}">
                <a16:creationId xmlns:a16="http://schemas.microsoft.com/office/drawing/2014/main" id="{6FA448B8-21AB-2B4A-98BB-581D9A5F734A}"/>
              </a:ext>
            </a:extLst>
          </p:cNvPr>
          <p:cNvSpPr txBox="1"/>
          <p:nvPr/>
        </p:nvSpPr>
        <p:spPr>
          <a:xfrm>
            <a:off x="5344331" y="3856501"/>
            <a:ext cx="1702197" cy="369332"/>
          </a:xfrm>
          <a:prstGeom prst="rect">
            <a:avLst/>
          </a:prstGeom>
          <a:noFill/>
        </p:spPr>
        <p:txBody>
          <a:bodyPr wrap="none" rtlCol="0">
            <a:spAutoFit/>
          </a:bodyPr>
          <a:lstStyle/>
          <a:p>
            <a:r>
              <a:rPr lang="en-US" dirty="0"/>
              <a:t>Students = 1425</a:t>
            </a:r>
          </a:p>
        </p:txBody>
      </p:sp>
      <p:sp>
        <p:nvSpPr>
          <p:cNvPr id="11" name="TextBox 10">
            <a:extLst>
              <a:ext uri="{FF2B5EF4-FFF2-40B4-BE49-F238E27FC236}">
                <a16:creationId xmlns:a16="http://schemas.microsoft.com/office/drawing/2014/main" id="{08DD3BB6-B258-9342-AE4E-5D35D998F3A6}"/>
              </a:ext>
            </a:extLst>
          </p:cNvPr>
          <p:cNvSpPr txBox="1"/>
          <p:nvPr/>
        </p:nvSpPr>
        <p:spPr>
          <a:xfrm>
            <a:off x="233765" y="371959"/>
            <a:ext cx="546945" cy="523220"/>
          </a:xfrm>
          <a:prstGeom prst="rect">
            <a:avLst/>
          </a:prstGeom>
          <a:noFill/>
        </p:spPr>
        <p:txBody>
          <a:bodyPr wrap="none" rtlCol="0">
            <a:spAutoFit/>
          </a:bodyPr>
          <a:lstStyle/>
          <a:p>
            <a:r>
              <a:rPr lang="en-US" sz="2800" dirty="0"/>
              <a:t>#8</a:t>
            </a:r>
          </a:p>
        </p:txBody>
      </p:sp>
      <p:pic>
        <p:nvPicPr>
          <p:cNvPr id="5" name="Picture 4">
            <a:extLst>
              <a:ext uri="{FF2B5EF4-FFF2-40B4-BE49-F238E27FC236}">
                <a16:creationId xmlns:a16="http://schemas.microsoft.com/office/drawing/2014/main" id="{7D514C2C-CEFB-6F4A-B58F-A6F2FF524DF5}"/>
              </a:ext>
            </a:extLst>
          </p:cNvPr>
          <p:cNvPicPr>
            <a:picLocks noChangeAspect="1"/>
          </p:cNvPicPr>
          <p:nvPr/>
        </p:nvPicPr>
        <p:blipFill>
          <a:blip r:embed="rId2"/>
          <a:stretch>
            <a:fillRect/>
          </a:stretch>
        </p:blipFill>
        <p:spPr>
          <a:xfrm>
            <a:off x="1988349" y="1849528"/>
            <a:ext cx="3355982" cy="1954831"/>
          </a:xfrm>
          <a:prstGeom prst="rect">
            <a:avLst/>
          </a:prstGeom>
        </p:spPr>
      </p:pic>
      <p:pic>
        <p:nvPicPr>
          <p:cNvPr id="6" name="Picture 5">
            <a:extLst>
              <a:ext uri="{FF2B5EF4-FFF2-40B4-BE49-F238E27FC236}">
                <a16:creationId xmlns:a16="http://schemas.microsoft.com/office/drawing/2014/main" id="{B8EF4687-D0BD-044D-9A1F-A28B93BCD84D}"/>
              </a:ext>
            </a:extLst>
          </p:cNvPr>
          <p:cNvPicPr>
            <a:picLocks noChangeAspect="1"/>
          </p:cNvPicPr>
          <p:nvPr/>
        </p:nvPicPr>
        <p:blipFill>
          <a:blip r:embed="rId3"/>
          <a:stretch>
            <a:fillRect/>
          </a:stretch>
        </p:blipFill>
        <p:spPr>
          <a:xfrm>
            <a:off x="7046528" y="1821429"/>
            <a:ext cx="3488949" cy="2005524"/>
          </a:xfrm>
          <a:prstGeom prst="rect">
            <a:avLst/>
          </a:prstGeom>
        </p:spPr>
      </p:pic>
      <p:pic>
        <p:nvPicPr>
          <p:cNvPr id="7" name="Picture 6">
            <a:extLst>
              <a:ext uri="{FF2B5EF4-FFF2-40B4-BE49-F238E27FC236}">
                <a16:creationId xmlns:a16="http://schemas.microsoft.com/office/drawing/2014/main" id="{FBB34F65-6787-0C41-A953-6A1514AE3783}"/>
              </a:ext>
            </a:extLst>
          </p:cNvPr>
          <p:cNvPicPr>
            <a:picLocks noChangeAspect="1"/>
          </p:cNvPicPr>
          <p:nvPr/>
        </p:nvPicPr>
        <p:blipFill>
          <a:blip r:embed="rId4"/>
          <a:stretch>
            <a:fillRect/>
          </a:stretch>
        </p:blipFill>
        <p:spPr>
          <a:xfrm>
            <a:off x="3794499" y="4323894"/>
            <a:ext cx="3613691" cy="2133799"/>
          </a:xfrm>
          <a:prstGeom prst="rect">
            <a:avLst/>
          </a:prstGeom>
        </p:spPr>
      </p:pic>
    </p:spTree>
    <p:extLst>
      <p:ext uri="{BB962C8B-B14F-4D97-AF65-F5344CB8AC3E}">
        <p14:creationId xmlns:p14="http://schemas.microsoft.com/office/powerpoint/2010/main" val="385648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BBE06-DCEF-E04D-8EAB-2CD4123E571A}"/>
              </a:ext>
            </a:extLst>
          </p:cNvPr>
          <p:cNvSpPr>
            <a:spLocks noGrp="1"/>
          </p:cNvSpPr>
          <p:nvPr>
            <p:ph idx="1"/>
          </p:nvPr>
        </p:nvSpPr>
        <p:spPr>
          <a:xfrm>
            <a:off x="1146875" y="260297"/>
            <a:ext cx="10926305" cy="1033923"/>
          </a:xfrm>
        </p:spPr>
        <p:txBody>
          <a:bodyPr>
            <a:normAutofit/>
          </a:bodyPr>
          <a:lstStyle/>
          <a:p>
            <a:r>
              <a:rPr lang="en-US" dirty="0"/>
              <a:t> When at school, cell phones may be used without restriction before and after school.</a:t>
            </a:r>
          </a:p>
        </p:txBody>
      </p:sp>
      <p:sp>
        <p:nvSpPr>
          <p:cNvPr id="8" name="TextBox 7">
            <a:extLst>
              <a:ext uri="{FF2B5EF4-FFF2-40B4-BE49-F238E27FC236}">
                <a16:creationId xmlns:a16="http://schemas.microsoft.com/office/drawing/2014/main" id="{3BF2AF3C-9DA1-A14C-96C1-E87FE31F3BCD}"/>
              </a:ext>
            </a:extLst>
          </p:cNvPr>
          <p:cNvSpPr txBox="1"/>
          <p:nvPr/>
        </p:nvSpPr>
        <p:spPr>
          <a:xfrm>
            <a:off x="3239146" y="1379355"/>
            <a:ext cx="1460208" cy="369332"/>
          </a:xfrm>
          <a:prstGeom prst="rect">
            <a:avLst/>
          </a:prstGeom>
          <a:noFill/>
        </p:spPr>
        <p:txBody>
          <a:bodyPr wrap="none" rtlCol="0">
            <a:spAutoFit/>
          </a:bodyPr>
          <a:lstStyle/>
          <a:p>
            <a:r>
              <a:rPr lang="en-US" dirty="0"/>
              <a:t>Parents = 533</a:t>
            </a:r>
          </a:p>
        </p:txBody>
      </p:sp>
      <p:sp>
        <p:nvSpPr>
          <p:cNvPr id="9" name="TextBox 8">
            <a:extLst>
              <a:ext uri="{FF2B5EF4-FFF2-40B4-BE49-F238E27FC236}">
                <a16:creationId xmlns:a16="http://schemas.microsoft.com/office/drawing/2014/main" id="{4E90D718-CF74-5644-A4F6-E5C4C5C64EAF}"/>
              </a:ext>
            </a:extLst>
          </p:cNvPr>
          <p:cNvSpPr txBox="1"/>
          <p:nvPr/>
        </p:nvSpPr>
        <p:spPr>
          <a:xfrm>
            <a:off x="8335504" y="1376773"/>
            <a:ext cx="1458604" cy="369332"/>
          </a:xfrm>
          <a:prstGeom prst="rect">
            <a:avLst/>
          </a:prstGeom>
          <a:noFill/>
        </p:spPr>
        <p:txBody>
          <a:bodyPr wrap="none" rtlCol="0">
            <a:spAutoFit/>
          </a:bodyPr>
          <a:lstStyle/>
          <a:p>
            <a:r>
              <a:rPr lang="en-US" dirty="0"/>
              <a:t>Teachers = 53</a:t>
            </a:r>
          </a:p>
        </p:txBody>
      </p:sp>
      <p:sp>
        <p:nvSpPr>
          <p:cNvPr id="10" name="TextBox 9">
            <a:extLst>
              <a:ext uri="{FF2B5EF4-FFF2-40B4-BE49-F238E27FC236}">
                <a16:creationId xmlns:a16="http://schemas.microsoft.com/office/drawing/2014/main" id="{6FA448B8-21AB-2B4A-98BB-581D9A5F734A}"/>
              </a:ext>
            </a:extLst>
          </p:cNvPr>
          <p:cNvSpPr txBox="1"/>
          <p:nvPr/>
        </p:nvSpPr>
        <p:spPr>
          <a:xfrm>
            <a:off x="5344331" y="3856501"/>
            <a:ext cx="1702197" cy="369332"/>
          </a:xfrm>
          <a:prstGeom prst="rect">
            <a:avLst/>
          </a:prstGeom>
          <a:noFill/>
        </p:spPr>
        <p:txBody>
          <a:bodyPr wrap="none" rtlCol="0">
            <a:spAutoFit/>
          </a:bodyPr>
          <a:lstStyle/>
          <a:p>
            <a:r>
              <a:rPr lang="en-US" dirty="0"/>
              <a:t>Students = 1425</a:t>
            </a:r>
          </a:p>
        </p:txBody>
      </p:sp>
      <p:sp>
        <p:nvSpPr>
          <p:cNvPr id="11" name="TextBox 10">
            <a:extLst>
              <a:ext uri="{FF2B5EF4-FFF2-40B4-BE49-F238E27FC236}">
                <a16:creationId xmlns:a16="http://schemas.microsoft.com/office/drawing/2014/main" id="{08DD3BB6-B258-9342-AE4E-5D35D998F3A6}"/>
              </a:ext>
            </a:extLst>
          </p:cNvPr>
          <p:cNvSpPr txBox="1"/>
          <p:nvPr/>
        </p:nvSpPr>
        <p:spPr>
          <a:xfrm>
            <a:off x="233765" y="371959"/>
            <a:ext cx="546945" cy="523220"/>
          </a:xfrm>
          <a:prstGeom prst="rect">
            <a:avLst/>
          </a:prstGeom>
          <a:noFill/>
        </p:spPr>
        <p:txBody>
          <a:bodyPr wrap="none" rtlCol="0">
            <a:spAutoFit/>
          </a:bodyPr>
          <a:lstStyle/>
          <a:p>
            <a:r>
              <a:rPr lang="en-US" sz="2800" dirty="0"/>
              <a:t>#9</a:t>
            </a:r>
          </a:p>
        </p:txBody>
      </p:sp>
      <p:pic>
        <p:nvPicPr>
          <p:cNvPr id="2" name="Picture 1">
            <a:extLst>
              <a:ext uri="{FF2B5EF4-FFF2-40B4-BE49-F238E27FC236}">
                <a16:creationId xmlns:a16="http://schemas.microsoft.com/office/drawing/2014/main" id="{0FC64260-A3D1-624C-A36C-048BB59720A4}"/>
              </a:ext>
            </a:extLst>
          </p:cNvPr>
          <p:cNvPicPr>
            <a:picLocks noChangeAspect="1"/>
          </p:cNvPicPr>
          <p:nvPr/>
        </p:nvPicPr>
        <p:blipFill>
          <a:blip r:embed="rId2"/>
          <a:stretch>
            <a:fillRect/>
          </a:stretch>
        </p:blipFill>
        <p:spPr>
          <a:xfrm>
            <a:off x="1431153" y="1710507"/>
            <a:ext cx="3797300" cy="2197100"/>
          </a:xfrm>
          <a:prstGeom prst="rect">
            <a:avLst/>
          </a:prstGeom>
        </p:spPr>
      </p:pic>
      <p:pic>
        <p:nvPicPr>
          <p:cNvPr id="4" name="Picture 3">
            <a:extLst>
              <a:ext uri="{FF2B5EF4-FFF2-40B4-BE49-F238E27FC236}">
                <a16:creationId xmlns:a16="http://schemas.microsoft.com/office/drawing/2014/main" id="{DB4009B5-D3AC-8F4F-83E3-AA52746555D2}"/>
              </a:ext>
            </a:extLst>
          </p:cNvPr>
          <p:cNvPicPr>
            <a:picLocks noChangeAspect="1"/>
          </p:cNvPicPr>
          <p:nvPr/>
        </p:nvPicPr>
        <p:blipFill>
          <a:blip r:embed="rId3"/>
          <a:stretch>
            <a:fillRect/>
          </a:stretch>
        </p:blipFill>
        <p:spPr>
          <a:xfrm>
            <a:off x="7059442" y="1828657"/>
            <a:ext cx="3549327" cy="1957231"/>
          </a:xfrm>
          <a:prstGeom prst="rect">
            <a:avLst/>
          </a:prstGeom>
        </p:spPr>
      </p:pic>
      <p:pic>
        <p:nvPicPr>
          <p:cNvPr id="12" name="Picture 11">
            <a:extLst>
              <a:ext uri="{FF2B5EF4-FFF2-40B4-BE49-F238E27FC236}">
                <a16:creationId xmlns:a16="http://schemas.microsoft.com/office/drawing/2014/main" id="{654D0185-4AE4-DE44-8EF7-79090A82917B}"/>
              </a:ext>
            </a:extLst>
          </p:cNvPr>
          <p:cNvPicPr>
            <a:picLocks noChangeAspect="1"/>
          </p:cNvPicPr>
          <p:nvPr/>
        </p:nvPicPr>
        <p:blipFill>
          <a:blip r:embed="rId4"/>
          <a:stretch>
            <a:fillRect/>
          </a:stretch>
        </p:blipFill>
        <p:spPr>
          <a:xfrm>
            <a:off x="3969250" y="4368337"/>
            <a:ext cx="3477397" cy="1979832"/>
          </a:xfrm>
          <a:prstGeom prst="rect">
            <a:avLst/>
          </a:prstGeom>
        </p:spPr>
      </p:pic>
    </p:spTree>
    <p:extLst>
      <p:ext uri="{BB962C8B-B14F-4D97-AF65-F5344CB8AC3E}">
        <p14:creationId xmlns:p14="http://schemas.microsoft.com/office/powerpoint/2010/main" val="1078841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BBE06-DCEF-E04D-8EAB-2CD4123E571A}"/>
              </a:ext>
            </a:extLst>
          </p:cNvPr>
          <p:cNvSpPr>
            <a:spLocks noGrp="1"/>
          </p:cNvSpPr>
          <p:nvPr>
            <p:ph idx="1"/>
          </p:nvPr>
        </p:nvSpPr>
        <p:spPr>
          <a:xfrm>
            <a:off x="1146875" y="260297"/>
            <a:ext cx="10926305" cy="1033923"/>
          </a:xfrm>
        </p:spPr>
        <p:txBody>
          <a:bodyPr>
            <a:normAutofit/>
          </a:bodyPr>
          <a:lstStyle/>
          <a:p>
            <a:r>
              <a:rPr lang="en-US" dirty="0"/>
              <a:t> When at school, cell phones may be used without restriction during lunch.</a:t>
            </a:r>
          </a:p>
        </p:txBody>
      </p:sp>
      <p:sp>
        <p:nvSpPr>
          <p:cNvPr id="8" name="TextBox 7">
            <a:extLst>
              <a:ext uri="{FF2B5EF4-FFF2-40B4-BE49-F238E27FC236}">
                <a16:creationId xmlns:a16="http://schemas.microsoft.com/office/drawing/2014/main" id="{3BF2AF3C-9DA1-A14C-96C1-E87FE31F3BCD}"/>
              </a:ext>
            </a:extLst>
          </p:cNvPr>
          <p:cNvSpPr txBox="1"/>
          <p:nvPr/>
        </p:nvSpPr>
        <p:spPr>
          <a:xfrm>
            <a:off x="3239146" y="1379355"/>
            <a:ext cx="1460208" cy="369332"/>
          </a:xfrm>
          <a:prstGeom prst="rect">
            <a:avLst/>
          </a:prstGeom>
          <a:noFill/>
        </p:spPr>
        <p:txBody>
          <a:bodyPr wrap="none" rtlCol="0">
            <a:spAutoFit/>
          </a:bodyPr>
          <a:lstStyle/>
          <a:p>
            <a:r>
              <a:rPr lang="en-US" dirty="0"/>
              <a:t>Parents = 533</a:t>
            </a:r>
          </a:p>
        </p:txBody>
      </p:sp>
      <p:sp>
        <p:nvSpPr>
          <p:cNvPr id="9" name="TextBox 8">
            <a:extLst>
              <a:ext uri="{FF2B5EF4-FFF2-40B4-BE49-F238E27FC236}">
                <a16:creationId xmlns:a16="http://schemas.microsoft.com/office/drawing/2014/main" id="{4E90D718-CF74-5644-A4F6-E5C4C5C64EAF}"/>
              </a:ext>
            </a:extLst>
          </p:cNvPr>
          <p:cNvSpPr txBox="1"/>
          <p:nvPr/>
        </p:nvSpPr>
        <p:spPr>
          <a:xfrm>
            <a:off x="8335504" y="1376773"/>
            <a:ext cx="1458604" cy="369332"/>
          </a:xfrm>
          <a:prstGeom prst="rect">
            <a:avLst/>
          </a:prstGeom>
          <a:noFill/>
        </p:spPr>
        <p:txBody>
          <a:bodyPr wrap="none" rtlCol="0">
            <a:spAutoFit/>
          </a:bodyPr>
          <a:lstStyle/>
          <a:p>
            <a:r>
              <a:rPr lang="en-US" dirty="0"/>
              <a:t>Teachers = 53</a:t>
            </a:r>
          </a:p>
        </p:txBody>
      </p:sp>
      <p:sp>
        <p:nvSpPr>
          <p:cNvPr id="10" name="TextBox 9">
            <a:extLst>
              <a:ext uri="{FF2B5EF4-FFF2-40B4-BE49-F238E27FC236}">
                <a16:creationId xmlns:a16="http://schemas.microsoft.com/office/drawing/2014/main" id="{6FA448B8-21AB-2B4A-98BB-581D9A5F734A}"/>
              </a:ext>
            </a:extLst>
          </p:cNvPr>
          <p:cNvSpPr txBox="1"/>
          <p:nvPr/>
        </p:nvSpPr>
        <p:spPr>
          <a:xfrm>
            <a:off x="5344331" y="3856501"/>
            <a:ext cx="1702197" cy="369332"/>
          </a:xfrm>
          <a:prstGeom prst="rect">
            <a:avLst/>
          </a:prstGeom>
          <a:noFill/>
        </p:spPr>
        <p:txBody>
          <a:bodyPr wrap="none" rtlCol="0">
            <a:spAutoFit/>
          </a:bodyPr>
          <a:lstStyle/>
          <a:p>
            <a:r>
              <a:rPr lang="en-US" dirty="0"/>
              <a:t>Students = 1425</a:t>
            </a:r>
          </a:p>
        </p:txBody>
      </p:sp>
      <p:sp>
        <p:nvSpPr>
          <p:cNvPr id="11" name="TextBox 10">
            <a:extLst>
              <a:ext uri="{FF2B5EF4-FFF2-40B4-BE49-F238E27FC236}">
                <a16:creationId xmlns:a16="http://schemas.microsoft.com/office/drawing/2014/main" id="{08DD3BB6-B258-9342-AE4E-5D35D998F3A6}"/>
              </a:ext>
            </a:extLst>
          </p:cNvPr>
          <p:cNvSpPr txBox="1"/>
          <p:nvPr/>
        </p:nvSpPr>
        <p:spPr>
          <a:xfrm>
            <a:off x="233765" y="371959"/>
            <a:ext cx="729687" cy="523220"/>
          </a:xfrm>
          <a:prstGeom prst="rect">
            <a:avLst/>
          </a:prstGeom>
          <a:noFill/>
        </p:spPr>
        <p:txBody>
          <a:bodyPr wrap="none" rtlCol="0">
            <a:spAutoFit/>
          </a:bodyPr>
          <a:lstStyle/>
          <a:p>
            <a:r>
              <a:rPr lang="en-US" sz="2800" dirty="0"/>
              <a:t>#10</a:t>
            </a:r>
          </a:p>
        </p:txBody>
      </p:sp>
      <p:pic>
        <p:nvPicPr>
          <p:cNvPr id="5" name="Picture 4">
            <a:extLst>
              <a:ext uri="{FF2B5EF4-FFF2-40B4-BE49-F238E27FC236}">
                <a16:creationId xmlns:a16="http://schemas.microsoft.com/office/drawing/2014/main" id="{46154BBF-4807-7947-91F8-7293F25DF757}"/>
              </a:ext>
            </a:extLst>
          </p:cNvPr>
          <p:cNvPicPr>
            <a:picLocks noChangeAspect="1"/>
          </p:cNvPicPr>
          <p:nvPr/>
        </p:nvPicPr>
        <p:blipFill>
          <a:blip r:embed="rId2"/>
          <a:stretch>
            <a:fillRect/>
          </a:stretch>
        </p:blipFill>
        <p:spPr>
          <a:xfrm>
            <a:off x="1558367" y="1638845"/>
            <a:ext cx="3683000" cy="1930400"/>
          </a:xfrm>
          <a:prstGeom prst="rect">
            <a:avLst/>
          </a:prstGeom>
        </p:spPr>
      </p:pic>
      <p:pic>
        <p:nvPicPr>
          <p:cNvPr id="6" name="Picture 5">
            <a:extLst>
              <a:ext uri="{FF2B5EF4-FFF2-40B4-BE49-F238E27FC236}">
                <a16:creationId xmlns:a16="http://schemas.microsoft.com/office/drawing/2014/main" id="{83782165-94B4-9041-8CCF-CE010B63B295}"/>
              </a:ext>
            </a:extLst>
          </p:cNvPr>
          <p:cNvPicPr>
            <a:picLocks noChangeAspect="1"/>
          </p:cNvPicPr>
          <p:nvPr/>
        </p:nvPicPr>
        <p:blipFill>
          <a:blip r:embed="rId3"/>
          <a:stretch>
            <a:fillRect/>
          </a:stretch>
        </p:blipFill>
        <p:spPr>
          <a:xfrm>
            <a:off x="6922145" y="1638845"/>
            <a:ext cx="3578019" cy="1962434"/>
          </a:xfrm>
          <a:prstGeom prst="rect">
            <a:avLst/>
          </a:prstGeom>
        </p:spPr>
      </p:pic>
      <p:pic>
        <p:nvPicPr>
          <p:cNvPr id="7" name="Picture 6">
            <a:extLst>
              <a:ext uri="{FF2B5EF4-FFF2-40B4-BE49-F238E27FC236}">
                <a16:creationId xmlns:a16="http://schemas.microsoft.com/office/drawing/2014/main" id="{3DD1D0B4-6351-0B49-8700-F3CDD41B634D}"/>
              </a:ext>
            </a:extLst>
          </p:cNvPr>
          <p:cNvPicPr>
            <a:picLocks noChangeAspect="1"/>
          </p:cNvPicPr>
          <p:nvPr/>
        </p:nvPicPr>
        <p:blipFill>
          <a:blip r:embed="rId3"/>
          <a:stretch>
            <a:fillRect/>
          </a:stretch>
        </p:blipFill>
        <p:spPr>
          <a:xfrm>
            <a:off x="3969250" y="4225833"/>
            <a:ext cx="3718732" cy="2039611"/>
          </a:xfrm>
          <a:prstGeom prst="rect">
            <a:avLst/>
          </a:prstGeom>
        </p:spPr>
      </p:pic>
    </p:spTree>
    <p:extLst>
      <p:ext uri="{BB962C8B-B14F-4D97-AF65-F5344CB8AC3E}">
        <p14:creationId xmlns:p14="http://schemas.microsoft.com/office/powerpoint/2010/main" val="2769349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BBE06-DCEF-E04D-8EAB-2CD4123E571A}"/>
              </a:ext>
            </a:extLst>
          </p:cNvPr>
          <p:cNvSpPr>
            <a:spLocks noGrp="1"/>
          </p:cNvSpPr>
          <p:nvPr>
            <p:ph idx="1"/>
          </p:nvPr>
        </p:nvSpPr>
        <p:spPr>
          <a:xfrm>
            <a:off x="1146875" y="260297"/>
            <a:ext cx="10926305" cy="1033923"/>
          </a:xfrm>
        </p:spPr>
        <p:txBody>
          <a:bodyPr>
            <a:normAutofit/>
          </a:bodyPr>
          <a:lstStyle/>
          <a:p>
            <a:r>
              <a:rPr lang="en-US" dirty="0"/>
              <a:t> When students do not have access to their phones during school hours, they are more engaged socially with their peers.</a:t>
            </a:r>
          </a:p>
        </p:txBody>
      </p:sp>
      <p:sp>
        <p:nvSpPr>
          <p:cNvPr id="8" name="TextBox 7">
            <a:extLst>
              <a:ext uri="{FF2B5EF4-FFF2-40B4-BE49-F238E27FC236}">
                <a16:creationId xmlns:a16="http://schemas.microsoft.com/office/drawing/2014/main" id="{3BF2AF3C-9DA1-A14C-96C1-E87FE31F3BCD}"/>
              </a:ext>
            </a:extLst>
          </p:cNvPr>
          <p:cNvSpPr txBox="1"/>
          <p:nvPr/>
        </p:nvSpPr>
        <p:spPr>
          <a:xfrm>
            <a:off x="3239146" y="1379355"/>
            <a:ext cx="1460208" cy="369332"/>
          </a:xfrm>
          <a:prstGeom prst="rect">
            <a:avLst/>
          </a:prstGeom>
          <a:noFill/>
        </p:spPr>
        <p:txBody>
          <a:bodyPr wrap="none" rtlCol="0">
            <a:spAutoFit/>
          </a:bodyPr>
          <a:lstStyle/>
          <a:p>
            <a:r>
              <a:rPr lang="en-US" dirty="0"/>
              <a:t>Parents = 533</a:t>
            </a:r>
          </a:p>
        </p:txBody>
      </p:sp>
      <p:sp>
        <p:nvSpPr>
          <p:cNvPr id="9" name="TextBox 8">
            <a:extLst>
              <a:ext uri="{FF2B5EF4-FFF2-40B4-BE49-F238E27FC236}">
                <a16:creationId xmlns:a16="http://schemas.microsoft.com/office/drawing/2014/main" id="{4E90D718-CF74-5644-A4F6-E5C4C5C64EAF}"/>
              </a:ext>
            </a:extLst>
          </p:cNvPr>
          <p:cNvSpPr txBox="1"/>
          <p:nvPr/>
        </p:nvSpPr>
        <p:spPr>
          <a:xfrm>
            <a:off x="8335504" y="1376773"/>
            <a:ext cx="1458604" cy="369332"/>
          </a:xfrm>
          <a:prstGeom prst="rect">
            <a:avLst/>
          </a:prstGeom>
          <a:noFill/>
        </p:spPr>
        <p:txBody>
          <a:bodyPr wrap="none" rtlCol="0">
            <a:spAutoFit/>
          </a:bodyPr>
          <a:lstStyle/>
          <a:p>
            <a:r>
              <a:rPr lang="en-US" dirty="0"/>
              <a:t>Teachers = 53</a:t>
            </a:r>
          </a:p>
        </p:txBody>
      </p:sp>
      <p:sp>
        <p:nvSpPr>
          <p:cNvPr id="10" name="TextBox 9">
            <a:extLst>
              <a:ext uri="{FF2B5EF4-FFF2-40B4-BE49-F238E27FC236}">
                <a16:creationId xmlns:a16="http://schemas.microsoft.com/office/drawing/2014/main" id="{6FA448B8-21AB-2B4A-98BB-581D9A5F734A}"/>
              </a:ext>
            </a:extLst>
          </p:cNvPr>
          <p:cNvSpPr txBox="1"/>
          <p:nvPr/>
        </p:nvSpPr>
        <p:spPr>
          <a:xfrm>
            <a:off x="5344331" y="3856501"/>
            <a:ext cx="1702197" cy="369332"/>
          </a:xfrm>
          <a:prstGeom prst="rect">
            <a:avLst/>
          </a:prstGeom>
          <a:noFill/>
        </p:spPr>
        <p:txBody>
          <a:bodyPr wrap="none" rtlCol="0">
            <a:spAutoFit/>
          </a:bodyPr>
          <a:lstStyle/>
          <a:p>
            <a:r>
              <a:rPr lang="en-US" dirty="0"/>
              <a:t>Students = 1425</a:t>
            </a:r>
          </a:p>
        </p:txBody>
      </p:sp>
      <p:sp>
        <p:nvSpPr>
          <p:cNvPr id="11" name="TextBox 10">
            <a:extLst>
              <a:ext uri="{FF2B5EF4-FFF2-40B4-BE49-F238E27FC236}">
                <a16:creationId xmlns:a16="http://schemas.microsoft.com/office/drawing/2014/main" id="{08DD3BB6-B258-9342-AE4E-5D35D998F3A6}"/>
              </a:ext>
            </a:extLst>
          </p:cNvPr>
          <p:cNvSpPr txBox="1"/>
          <p:nvPr/>
        </p:nvSpPr>
        <p:spPr>
          <a:xfrm>
            <a:off x="233765" y="371959"/>
            <a:ext cx="729687" cy="523220"/>
          </a:xfrm>
          <a:prstGeom prst="rect">
            <a:avLst/>
          </a:prstGeom>
          <a:noFill/>
        </p:spPr>
        <p:txBody>
          <a:bodyPr wrap="none" rtlCol="0">
            <a:spAutoFit/>
          </a:bodyPr>
          <a:lstStyle/>
          <a:p>
            <a:r>
              <a:rPr lang="en-US" sz="2800" dirty="0"/>
              <a:t>#11</a:t>
            </a:r>
          </a:p>
        </p:txBody>
      </p:sp>
      <p:pic>
        <p:nvPicPr>
          <p:cNvPr id="2" name="Picture 1">
            <a:extLst>
              <a:ext uri="{FF2B5EF4-FFF2-40B4-BE49-F238E27FC236}">
                <a16:creationId xmlns:a16="http://schemas.microsoft.com/office/drawing/2014/main" id="{61CFE64E-0974-1241-9B6C-19E293C93D33}"/>
              </a:ext>
            </a:extLst>
          </p:cNvPr>
          <p:cNvPicPr>
            <a:picLocks noChangeAspect="1"/>
          </p:cNvPicPr>
          <p:nvPr/>
        </p:nvPicPr>
        <p:blipFill>
          <a:blip r:embed="rId2"/>
          <a:stretch>
            <a:fillRect/>
          </a:stretch>
        </p:blipFill>
        <p:spPr>
          <a:xfrm>
            <a:off x="1614730" y="1663552"/>
            <a:ext cx="3848100" cy="2032000"/>
          </a:xfrm>
          <a:prstGeom prst="rect">
            <a:avLst/>
          </a:prstGeom>
        </p:spPr>
      </p:pic>
      <p:pic>
        <p:nvPicPr>
          <p:cNvPr id="4" name="Picture 3">
            <a:extLst>
              <a:ext uri="{FF2B5EF4-FFF2-40B4-BE49-F238E27FC236}">
                <a16:creationId xmlns:a16="http://schemas.microsoft.com/office/drawing/2014/main" id="{FC2936CC-3C22-BD47-914D-5957D84F2E93}"/>
              </a:ext>
            </a:extLst>
          </p:cNvPr>
          <p:cNvPicPr>
            <a:picLocks noChangeAspect="1"/>
          </p:cNvPicPr>
          <p:nvPr/>
        </p:nvPicPr>
        <p:blipFill>
          <a:blip r:embed="rId3"/>
          <a:stretch>
            <a:fillRect/>
          </a:stretch>
        </p:blipFill>
        <p:spPr>
          <a:xfrm>
            <a:off x="7046528" y="1663552"/>
            <a:ext cx="3511504" cy="2021775"/>
          </a:xfrm>
          <a:prstGeom prst="rect">
            <a:avLst/>
          </a:prstGeom>
        </p:spPr>
      </p:pic>
      <p:pic>
        <p:nvPicPr>
          <p:cNvPr id="12" name="Picture 11">
            <a:extLst>
              <a:ext uri="{FF2B5EF4-FFF2-40B4-BE49-F238E27FC236}">
                <a16:creationId xmlns:a16="http://schemas.microsoft.com/office/drawing/2014/main" id="{258ADD15-AA37-3449-97F7-6D41C7FB2069}"/>
              </a:ext>
            </a:extLst>
          </p:cNvPr>
          <p:cNvPicPr>
            <a:picLocks noChangeAspect="1"/>
          </p:cNvPicPr>
          <p:nvPr/>
        </p:nvPicPr>
        <p:blipFill>
          <a:blip r:embed="rId4"/>
          <a:stretch>
            <a:fillRect/>
          </a:stretch>
        </p:blipFill>
        <p:spPr>
          <a:xfrm>
            <a:off x="4122549" y="4310968"/>
            <a:ext cx="3521952" cy="2120010"/>
          </a:xfrm>
          <a:prstGeom prst="rect">
            <a:avLst/>
          </a:prstGeom>
        </p:spPr>
      </p:pic>
    </p:spTree>
    <p:extLst>
      <p:ext uri="{BB962C8B-B14F-4D97-AF65-F5344CB8AC3E}">
        <p14:creationId xmlns:p14="http://schemas.microsoft.com/office/powerpoint/2010/main" val="1551628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BBE06-DCEF-E04D-8EAB-2CD4123E571A}"/>
              </a:ext>
            </a:extLst>
          </p:cNvPr>
          <p:cNvSpPr>
            <a:spLocks noGrp="1"/>
          </p:cNvSpPr>
          <p:nvPr>
            <p:ph idx="1"/>
          </p:nvPr>
        </p:nvSpPr>
        <p:spPr>
          <a:xfrm>
            <a:off x="1146875" y="260297"/>
            <a:ext cx="10926305" cy="1033923"/>
          </a:xfrm>
        </p:spPr>
        <p:txBody>
          <a:bodyPr>
            <a:normAutofit/>
          </a:bodyPr>
          <a:lstStyle/>
          <a:p>
            <a:r>
              <a:rPr lang="en-US" dirty="0"/>
              <a:t> When student’s do not have access to their phones during school hours, they are more engaged academically.</a:t>
            </a:r>
          </a:p>
        </p:txBody>
      </p:sp>
      <p:sp>
        <p:nvSpPr>
          <p:cNvPr id="8" name="TextBox 7">
            <a:extLst>
              <a:ext uri="{FF2B5EF4-FFF2-40B4-BE49-F238E27FC236}">
                <a16:creationId xmlns:a16="http://schemas.microsoft.com/office/drawing/2014/main" id="{3BF2AF3C-9DA1-A14C-96C1-E87FE31F3BCD}"/>
              </a:ext>
            </a:extLst>
          </p:cNvPr>
          <p:cNvSpPr txBox="1"/>
          <p:nvPr/>
        </p:nvSpPr>
        <p:spPr>
          <a:xfrm>
            <a:off x="3239146" y="1379355"/>
            <a:ext cx="1460208" cy="369332"/>
          </a:xfrm>
          <a:prstGeom prst="rect">
            <a:avLst/>
          </a:prstGeom>
          <a:noFill/>
        </p:spPr>
        <p:txBody>
          <a:bodyPr wrap="none" rtlCol="0">
            <a:spAutoFit/>
          </a:bodyPr>
          <a:lstStyle/>
          <a:p>
            <a:r>
              <a:rPr lang="en-US" dirty="0"/>
              <a:t>Parents = 533</a:t>
            </a:r>
          </a:p>
        </p:txBody>
      </p:sp>
      <p:sp>
        <p:nvSpPr>
          <p:cNvPr id="9" name="TextBox 8">
            <a:extLst>
              <a:ext uri="{FF2B5EF4-FFF2-40B4-BE49-F238E27FC236}">
                <a16:creationId xmlns:a16="http://schemas.microsoft.com/office/drawing/2014/main" id="{4E90D718-CF74-5644-A4F6-E5C4C5C64EAF}"/>
              </a:ext>
            </a:extLst>
          </p:cNvPr>
          <p:cNvSpPr txBox="1"/>
          <p:nvPr/>
        </p:nvSpPr>
        <p:spPr>
          <a:xfrm>
            <a:off x="8335504" y="1376773"/>
            <a:ext cx="1458604" cy="369332"/>
          </a:xfrm>
          <a:prstGeom prst="rect">
            <a:avLst/>
          </a:prstGeom>
          <a:noFill/>
        </p:spPr>
        <p:txBody>
          <a:bodyPr wrap="none" rtlCol="0">
            <a:spAutoFit/>
          </a:bodyPr>
          <a:lstStyle/>
          <a:p>
            <a:r>
              <a:rPr lang="en-US" dirty="0"/>
              <a:t>Teachers = 53</a:t>
            </a:r>
          </a:p>
        </p:txBody>
      </p:sp>
      <p:sp>
        <p:nvSpPr>
          <p:cNvPr id="10" name="TextBox 9">
            <a:extLst>
              <a:ext uri="{FF2B5EF4-FFF2-40B4-BE49-F238E27FC236}">
                <a16:creationId xmlns:a16="http://schemas.microsoft.com/office/drawing/2014/main" id="{6FA448B8-21AB-2B4A-98BB-581D9A5F734A}"/>
              </a:ext>
            </a:extLst>
          </p:cNvPr>
          <p:cNvSpPr txBox="1"/>
          <p:nvPr/>
        </p:nvSpPr>
        <p:spPr>
          <a:xfrm>
            <a:off x="5344331" y="3856501"/>
            <a:ext cx="1702197" cy="369332"/>
          </a:xfrm>
          <a:prstGeom prst="rect">
            <a:avLst/>
          </a:prstGeom>
          <a:noFill/>
        </p:spPr>
        <p:txBody>
          <a:bodyPr wrap="none" rtlCol="0">
            <a:spAutoFit/>
          </a:bodyPr>
          <a:lstStyle/>
          <a:p>
            <a:r>
              <a:rPr lang="en-US" dirty="0"/>
              <a:t>Students = 1425</a:t>
            </a:r>
          </a:p>
        </p:txBody>
      </p:sp>
      <p:sp>
        <p:nvSpPr>
          <p:cNvPr id="11" name="TextBox 10">
            <a:extLst>
              <a:ext uri="{FF2B5EF4-FFF2-40B4-BE49-F238E27FC236}">
                <a16:creationId xmlns:a16="http://schemas.microsoft.com/office/drawing/2014/main" id="{08DD3BB6-B258-9342-AE4E-5D35D998F3A6}"/>
              </a:ext>
            </a:extLst>
          </p:cNvPr>
          <p:cNvSpPr txBox="1"/>
          <p:nvPr/>
        </p:nvSpPr>
        <p:spPr>
          <a:xfrm>
            <a:off x="233765" y="371959"/>
            <a:ext cx="729687" cy="523220"/>
          </a:xfrm>
          <a:prstGeom prst="rect">
            <a:avLst/>
          </a:prstGeom>
          <a:noFill/>
        </p:spPr>
        <p:txBody>
          <a:bodyPr wrap="none" rtlCol="0">
            <a:spAutoFit/>
          </a:bodyPr>
          <a:lstStyle/>
          <a:p>
            <a:r>
              <a:rPr lang="en-US" sz="2800" dirty="0"/>
              <a:t>#12</a:t>
            </a:r>
          </a:p>
        </p:txBody>
      </p:sp>
      <p:pic>
        <p:nvPicPr>
          <p:cNvPr id="5" name="Picture 4">
            <a:extLst>
              <a:ext uri="{FF2B5EF4-FFF2-40B4-BE49-F238E27FC236}">
                <a16:creationId xmlns:a16="http://schemas.microsoft.com/office/drawing/2014/main" id="{DC5A0512-2624-694B-8608-92A0849E9343}"/>
              </a:ext>
            </a:extLst>
          </p:cNvPr>
          <p:cNvPicPr>
            <a:picLocks noChangeAspect="1"/>
          </p:cNvPicPr>
          <p:nvPr/>
        </p:nvPicPr>
        <p:blipFill>
          <a:blip r:embed="rId2"/>
          <a:stretch>
            <a:fillRect/>
          </a:stretch>
        </p:blipFill>
        <p:spPr>
          <a:xfrm>
            <a:off x="1545453" y="1764228"/>
            <a:ext cx="3683000" cy="1943100"/>
          </a:xfrm>
          <a:prstGeom prst="rect">
            <a:avLst/>
          </a:prstGeom>
        </p:spPr>
      </p:pic>
      <p:pic>
        <p:nvPicPr>
          <p:cNvPr id="6" name="Picture 5">
            <a:extLst>
              <a:ext uri="{FF2B5EF4-FFF2-40B4-BE49-F238E27FC236}">
                <a16:creationId xmlns:a16="http://schemas.microsoft.com/office/drawing/2014/main" id="{D06B1217-7048-8E49-8855-8980807FA5DE}"/>
              </a:ext>
            </a:extLst>
          </p:cNvPr>
          <p:cNvPicPr>
            <a:picLocks noChangeAspect="1"/>
          </p:cNvPicPr>
          <p:nvPr/>
        </p:nvPicPr>
        <p:blipFill>
          <a:blip r:embed="rId3"/>
          <a:stretch>
            <a:fillRect/>
          </a:stretch>
        </p:blipFill>
        <p:spPr>
          <a:xfrm>
            <a:off x="6821107" y="1753736"/>
            <a:ext cx="3879719" cy="2060198"/>
          </a:xfrm>
          <a:prstGeom prst="rect">
            <a:avLst/>
          </a:prstGeom>
        </p:spPr>
      </p:pic>
      <p:pic>
        <p:nvPicPr>
          <p:cNvPr id="7" name="Picture 6">
            <a:extLst>
              <a:ext uri="{FF2B5EF4-FFF2-40B4-BE49-F238E27FC236}">
                <a16:creationId xmlns:a16="http://schemas.microsoft.com/office/drawing/2014/main" id="{01FAA784-1BCB-7846-9843-9C1A264E665E}"/>
              </a:ext>
            </a:extLst>
          </p:cNvPr>
          <p:cNvPicPr>
            <a:picLocks noChangeAspect="1"/>
          </p:cNvPicPr>
          <p:nvPr/>
        </p:nvPicPr>
        <p:blipFill>
          <a:blip r:embed="rId4"/>
          <a:stretch>
            <a:fillRect/>
          </a:stretch>
        </p:blipFill>
        <p:spPr>
          <a:xfrm>
            <a:off x="3969250" y="4362527"/>
            <a:ext cx="3521847" cy="2013688"/>
          </a:xfrm>
          <a:prstGeom prst="rect">
            <a:avLst/>
          </a:prstGeom>
        </p:spPr>
      </p:pic>
    </p:spTree>
    <p:extLst>
      <p:ext uri="{BB962C8B-B14F-4D97-AF65-F5344CB8AC3E}">
        <p14:creationId xmlns:p14="http://schemas.microsoft.com/office/powerpoint/2010/main" val="1177668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BBE06-DCEF-E04D-8EAB-2CD4123E571A}"/>
              </a:ext>
            </a:extLst>
          </p:cNvPr>
          <p:cNvSpPr>
            <a:spLocks noGrp="1"/>
          </p:cNvSpPr>
          <p:nvPr>
            <p:ph idx="1"/>
          </p:nvPr>
        </p:nvSpPr>
        <p:spPr>
          <a:xfrm>
            <a:off x="1146875" y="260297"/>
            <a:ext cx="10926305" cy="1033923"/>
          </a:xfrm>
        </p:spPr>
        <p:txBody>
          <a:bodyPr>
            <a:normAutofit/>
          </a:bodyPr>
          <a:lstStyle/>
          <a:p>
            <a:r>
              <a:rPr lang="en-US" dirty="0"/>
              <a:t> Cell phones should be turned off and put away during class time.</a:t>
            </a:r>
          </a:p>
        </p:txBody>
      </p:sp>
      <p:sp>
        <p:nvSpPr>
          <p:cNvPr id="8" name="TextBox 7">
            <a:extLst>
              <a:ext uri="{FF2B5EF4-FFF2-40B4-BE49-F238E27FC236}">
                <a16:creationId xmlns:a16="http://schemas.microsoft.com/office/drawing/2014/main" id="{3BF2AF3C-9DA1-A14C-96C1-E87FE31F3BCD}"/>
              </a:ext>
            </a:extLst>
          </p:cNvPr>
          <p:cNvSpPr txBox="1"/>
          <p:nvPr/>
        </p:nvSpPr>
        <p:spPr>
          <a:xfrm>
            <a:off x="3239146" y="1379355"/>
            <a:ext cx="1460208" cy="369332"/>
          </a:xfrm>
          <a:prstGeom prst="rect">
            <a:avLst/>
          </a:prstGeom>
          <a:noFill/>
        </p:spPr>
        <p:txBody>
          <a:bodyPr wrap="none" rtlCol="0">
            <a:spAutoFit/>
          </a:bodyPr>
          <a:lstStyle/>
          <a:p>
            <a:r>
              <a:rPr lang="en-US" dirty="0"/>
              <a:t>Parents = 533</a:t>
            </a:r>
          </a:p>
        </p:txBody>
      </p:sp>
      <p:sp>
        <p:nvSpPr>
          <p:cNvPr id="9" name="TextBox 8">
            <a:extLst>
              <a:ext uri="{FF2B5EF4-FFF2-40B4-BE49-F238E27FC236}">
                <a16:creationId xmlns:a16="http://schemas.microsoft.com/office/drawing/2014/main" id="{4E90D718-CF74-5644-A4F6-E5C4C5C64EAF}"/>
              </a:ext>
            </a:extLst>
          </p:cNvPr>
          <p:cNvSpPr txBox="1"/>
          <p:nvPr/>
        </p:nvSpPr>
        <p:spPr>
          <a:xfrm>
            <a:off x="8335504" y="1376773"/>
            <a:ext cx="1458604" cy="369332"/>
          </a:xfrm>
          <a:prstGeom prst="rect">
            <a:avLst/>
          </a:prstGeom>
          <a:noFill/>
        </p:spPr>
        <p:txBody>
          <a:bodyPr wrap="none" rtlCol="0">
            <a:spAutoFit/>
          </a:bodyPr>
          <a:lstStyle/>
          <a:p>
            <a:r>
              <a:rPr lang="en-US" dirty="0"/>
              <a:t>Teachers = 53</a:t>
            </a:r>
          </a:p>
        </p:txBody>
      </p:sp>
      <p:sp>
        <p:nvSpPr>
          <p:cNvPr id="10" name="TextBox 9">
            <a:extLst>
              <a:ext uri="{FF2B5EF4-FFF2-40B4-BE49-F238E27FC236}">
                <a16:creationId xmlns:a16="http://schemas.microsoft.com/office/drawing/2014/main" id="{6FA448B8-21AB-2B4A-98BB-581D9A5F734A}"/>
              </a:ext>
            </a:extLst>
          </p:cNvPr>
          <p:cNvSpPr txBox="1"/>
          <p:nvPr/>
        </p:nvSpPr>
        <p:spPr>
          <a:xfrm>
            <a:off x="5344331" y="3856501"/>
            <a:ext cx="1702197" cy="369332"/>
          </a:xfrm>
          <a:prstGeom prst="rect">
            <a:avLst/>
          </a:prstGeom>
          <a:noFill/>
        </p:spPr>
        <p:txBody>
          <a:bodyPr wrap="none" rtlCol="0">
            <a:spAutoFit/>
          </a:bodyPr>
          <a:lstStyle/>
          <a:p>
            <a:r>
              <a:rPr lang="en-US" dirty="0"/>
              <a:t>Students = 1425</a:t>
            </a:r>
          </a:p>
        </p:txBody>
      </p:sp>
      <p:sp>
        <p:nvSpPr>
          <p:cNvPr id="11" name="TextBox 10">
            <a:extLst>
              <a:ext uri="{FF2B5EF4-FFF2-40B4-BE49-F238E27FC236}">
                <a16:creationId xmlns:a16="http://schemas.microsoft.com/office/drawing/2014/main" id="{08DD3BB6-B258-9342-AE4E-5D35D998F3A6}"/>
              </a:ext>
            </a:extLst>
          </p:cNvPr>
          <p:cNvSpPr txBox="1"/>
          <p:nvPr/>
        </p:nvSpPr>
        <p:spPr>
          <a:xfrm>
            <a:off x="233765" y="371959"/>
            <a:ext cx="729687" cy="523220"/>
          </a:xfrm>
          <a:prstGeom prst="rect">
            <a:avLst/>
          </a:prstGeom>
          <a:noFill/>
        </p:spPr>
        <p:txBody>
          <a:bodyPr wrap="none" rtlCol="0">
            <a:spAutoFit/>
          </a:bodyPr>
          <a:lstStyle/>
          <a:p>
            <a:r>
              <a:rPr lang="en-US" sz="2800" dirty="0"/>
              <a:t>#13</a:t>
            </a:r>
          </a:p>
        </p:txBody>
      </p:sp>
      <p:pic>
        <p:nvPicPr>
          <p:cNvPr id="2" name="Picture 1">
            <a:extLst>
              <a:ext uri="{FF2B5EF4-FFF2-40B4-BE49-F238E27FC236}">
                <a16:creationId xmlns:a16="http://schemas.microsoft.com/office/drawing/2014/main" id="{FA3B3CBF-9A02-184E-A6B4-95B351FF1F81}"/>
              </a:ext>
            </a:extLst>
          </p:cNvPr>
          <p:cNvPicPr>
            <a:picLocks noChangeAspect="1"/>
          </p:cNvPicPr>
          <p:nvPr/>
        </p:nvPicPr>
        <p:blipFill>
          <a:blip r:embed="rId2"/>
          <a:stretch>
            <a:fillRect/>
          </a:stretch>
        </p:blipFill>
        <p:spPr>
          <a:xfrm>
            <a:off x="1610531" y="1833822"/>
            <a:ext cx="3733800" cy="1981200"/>
          </a:xfrm>
          <a:prstGeom prst="rect">
            <a:avLst/>
          </a:prstGeom>
        </p:spPr>
      </p:pic>
      <p:pic>
        <p:nvPicPr>
          <p:cNvPr id="4" name="Picture 3">
            <a:extLst>
              <a:ext uri="{FF2B5EF4-FFF2-40B4-BE49-F238E27FC236}">
                <a16:creationId xmlns:a16="http://schemas.microsoft.com/office/drawing/2014/main" id="{B0D92B76-53ED-BB4C-A1B1-73D244E00362}"/>
              </a:ext>
            </a:extLst>
          </p:cNvPr>
          <p:cNvPicPr>
            <a:picLocks noChangeAspect="1"/>
          </p:cNvPicPr>
          <p:nvPr/>
        </p:nvPicPr>
        <p:blipFill>
          <a:blip r:embed="rId3"/>
          <a:stretch>
            <a:fillRect/>
          </a:stretch>
        </p:blipFill>
        <p:spPr>
          <a:xfrm>
            <a:off x="7046528" y="1710773"/>
            <a:ext cx="3774190" cy="2235200"/>
          </a:xfrm>
          <a:prstGeom prst="rect">
            <a:avLst/>
          </a:prstGeom>
        </p:spPr>
      </p:pic>
      <p:pic>
        <p:nvPicPr>
          <p:cNvPr id="12" name="Picture 11">
            <a:extLst>
              <a:ext uri="{FF2B5EF4-FFF2-40B4-BE49-F238E27FC236}">
                <a16:creationId xmlns:a16="http://schemas.microsoft.com/office/drawing/2014/main" id="{D72A91C3-81A2-2043-9451-E89BEDEA680B}"/>
              </a:ext>
            </a:extLst>
          </p:cNvPr>
          <p:cNvPicPr>
            <a:picLocks noChangeAspect="1"/>
          </p:cNvPicPr>
          <p:nvPr/>
        </p:nvPicPr>
        <p:blipFill>
          <a:blip r:embed="rId4"/>
          <a:stretch>
            <a:fillRect/>
          </a:stretch>
        </p:blipFill>
        <p:spPr>
          <a:xfrm>
            <a:off x="4107050" y="4572290"/>
            <a:ext cx="3115267" cy="1799271"/>
          </a:xfrm>
          <a:prstGeom prst="rect">
            <a:avLst/>
          </a:prstGeom>
        </p:spPr>
      </p:pic>
    </p:spTree>
    <p:extLst>
      <p:ext uri="{BB962C8B-B14F-4D97-AF65-F5344CB8AC3E}">
        <p14:creationId xmlns:p14="http://schemas.microsoft.com/office/powerpoint/2010/main" val="3420037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8C539-0944-494C-B4CA-BCD5A5EB8292}"/>
              </a:ext>
            </a:extLst>
          </p:cNvPr>
          <p:cNvSpPr>
            <a:spLocks noGrp="1"/>
          </p:cNvSpPr>
          <p:nvPr>
            <p:ph type="title"/>
          </p:nvPr>
        </p:nvSpPr>
        <p:spPr/>
        <p:txBody>
          <a:bodyPr/>
          <a:lstStyle/>
          <a:p>
            <a:r>
              <a:rPr lang="en-US" dirty="0"/>
              <a:t>Welcome &amp; </a:t>
            </a:r>
            <a:br>
              <a:rPr lang="en-US" dirty="0"/>
            </a:br>
            <a:r>
              <a:rPr lang="en-US" dirty="0"/>
              <a:t>Approval of November Minutes</a:t>
            </a:r>
          </a:p>
        </p:txBody>
      </p:sp>
      <p:sp>
        <p:nvSpPr>
          <p:cNvPr id="3" name="Content Placeholder 2">
            <a:extLst>
              <a:ext uri="{FF2B5EF4-FFF2-40B4-BE49-F238E27FC236}">
                <a16:creationId xmlns:a16="http://schemas.microsoft.com/office/drawing/2014/main" id="{A5483E81-7589-1D41-A931-1D741AB58FB4}"/>
              </a:ext>
            </a:extLst>
          </p:cNvPr>
          <p:cNvSpPr>
            <a:spLocks noGrp="1"/>
          </p:cNvSpPr>
          <p:nvPr>
            <p:ph idx="1"/>
          </p:nvPr>
        </p:nvSpPr>
        <p:spPr/>
        <p:txBody>
          <a:bodyPr/>
          <a:lstStyle/>
          <a:p>
            <a:r>
              <a:rPr lang="en-US" dirty="0"/>
              <a:t>Heather White</a:t>
            </a:r>
          </a:p>
        </p:txBody>
      </p:sp>
    </p:spTree>
    <p:extLst>
      <p:ext uri="{BB962C8B-B14F-4D97-AF65-F5344CB8AC3E}">
        <p14:creationId xmlns:p14="http://schemas.microsoft.com/office/powerpoint/2010/main" val="3489193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BBE06-DCEF-E04D-8EAB-2CD4123E571A}"/>
              </a:ext>
            </a:extLst>
          </p:cNvPr>
          <p:cNvSpPr>
            <a:spLocks noGrp="1"/>
          </p:cNvSpPr>
          <p:nvPr>
            <p:ph idx="1"/>
          </p:nvPr>
        </p:nvSpPr>
        <p:spPr>
          <a:xfrm>
            <a:off x="1146875" y="260297"/>
            <a:ext cx="10926305" cy="1033923"/>
          </a:xfrm>
        </p:spPr>
        <p:txBody>
          <a:bodyPr>
            <a:normAutofit/>
          </a:bodyPr>
          <a:lstStyle/>
          <a:p>
            <a:r>
              <a:rPr lang="en-US" dirty="0"/>
              <a:t> Bluetooth enabled ear buds should not be allowed in student’s ears during instructional time.</a:t>
            </a:r>
          </a:p>
        </p:txBody>
      </p:sp>
      <p:sp>
        <p:nvSpPr>
          <p:cNvPr id="8" name="TextBox 7">
            <a:extLst>
              <a:ext uri="{FF2B5EF4-FFF2-40B4-BE49-F238E27FC236}">
                <a16:creationId xmlns:a16="http://schemas.microsoft.com/office/drawing/2014/main" id="{3BF2AF3C-9DA1-A14C-96C1-E87FE31F3BCD}"/>
              </a:ext>
            </a:extLst>
          </p:cNvPr>
          <p:cNvSpPr txBox="1"/>
          <p:nvPr/>
        </p:nvSpPr>
        <p:spPr>
          <a:xfrm>
            <a:off x="3239146" y="1379355"/>
            <a:ext cx="1460208" cy="369332"/>
          </a:xfrm>
          <a:prstGeom prst="rect">
            <a:avLst/>
          </a:prstGeom>
          <a:noFill/>
        </p:spPr>
        <p:txBody>
          <a:bodyPr wrap="none" rtlCol="0">
            <a:spAutoFit/>
          </a:bodyPr>
          <a:lstStyle/>
          <a:p>
            <a:r>
              <a:rPr lang="en-US" dirty="0"/>
              <a:t>Parents = 533</a:t>
            </a:r>
          </a:p>
        </p:txBody>
      </p:sp>
      <p:sp>
        <p:nvSpPr>
          <p:cNvPr id="9" name="TextBox 8">
            <a:extLst>
              <a:ext uri="{FF2B5EF4-FFF2-40B4-BE49-F238E27FC236}">
                <a16:creationId xmlns:a16="http://schemas.microsoft.com/office/drawing/2014/main" id="{4E90D718-CF74-5644-A4F6-E5C4C5C64EAF}"/>
              </a:ext>
            </a:extLst>
          </p:cNvPr>
          <p:cNvSpPr txBox="1"/>
          <p:nvPr/>
        </p:nvSpPr>
        <p:spPr>
          <a:xfrm>
            <a:off x="8335504" y="1376773"/>
            <a:ext cx="1458604" cy="369332"/>
          </a:xfrm>
          <a:prstGeom prst="rect">
            <a:avLst/>
          </a:prstGeom>
          <a:noFill/>
        </p:spPr>
        <p:txBody>
          <a:bodyPr wrap="none" rtlCol="0">
            <a:spAutoFit/>
          </a:bodyPr>
          <a:lstStyle/>
          <a:p>
            <a:r>
              <a:rPr lang="en-US" dirty="0"/>
              <a:t>Teachers = 53</a:t>
            </a:r>
          </a:p>
        </p:txBody>
      </p:sp>
      <p:sp>
        <p:nvSpPr>
          <p:cNvPr id="10" name="TextBox 9">
            <a:extLst>
              <a:ext uri="{FF2B5EF4-FFF2-40B4-BE49-F238E27FC236}">
                <a16:creationId xmlns:a16="http://schemas.microsoft.com/office/drawing/2014/main" id="{6FA448B8-21AB-2B4A-98BB-581D9A5F734A}"/>
              </a:ext>
            </a:extLst>
          </p:cNvPr>
          <p:cNvSpPr txBox="1"/>
          <p:nvPr/>
        </p:nvSpPr>
        <p:spPr>
          <a:xfrm>
            <a:off x="5344331" y="3856501"/>
            <a:ext cx="1702197" cy="369332"/>
          </a:xfrm>
          <a:prstGeom prst="rect">
            <a:avLst/>
          </a:prstGeom>
          <a:noFill/>
        </p:spPr>
        <p:txBody>
          <a:bodyPr wrap="none" rtlCol="0">
            <a:spAutoFit/>
          </a:bodyPr>
          <a:lstStyle/>
          <a:p>
            <a:r>
              <a:rPr lang="en-US" dirty="0"/>
              <a:t>Students = 1425</a:t>
            </a:r>
          </a:p>
        </p:txBody>
      </p:sp>
      <p:sp>
        <p:nvSpPr>
          <p:cNvPr id="11" name="TextBox 10">
            <a:extLst>
              <a:ext uri="{FF2B5EF4-FFF2-40B4-BE49-F238E27FC236}">
                <a16:creationId xmlns:a16="http://schemas.microsoft.com/office/drawing/2014/main" id="{08DD3BB6-B258-9342-AE4E-5D35D998F3A6}"/>
              </a:ext>
            </a:extLst>
          </p:cNvPr>
          <p:cNvSpPr txBox="1"/>
          <p:nvPr/>
        </p:nvSpPr>
        <p:spPr>
          <a:xfrm>
            <a:off x="233765" y="371959"/>
            <a:ext cx="729687" cy="523220"/>
          </a:xfrm>
          <a:prstGeom prst="rect">
            <a:avLst/>
          </a:prstGeom>
          <a:noFill/>
        </p:spPr>
        <p:txBody>
          <a:bodyPr wrap="none" rtlCol="0">
            <a:spAutoFit/>
          </a:bodyPr>
          <a:lstStyle/>
          <a:p>
            <a:r>
              <a:rPr lang="en-US" sz="2800" dirty="0"/>
              <a:t>#14</a:t>
            </a:r>
          </a:p>
        </p:txBody>
      </p:sp>
      <p:pic>
        <p:nvPicPr>
          <p:cNvPr id="5" name="Picture 4">
            <a:extLst>
              <a:ext uri="{FF2B5EF4-FFF2-40B4-BE49-F238E27FC236}">
                <a16:creationId xmlns:a16="http://schemas.microsoft.com/office/drawing/2014/main" id="{755F8CC9-2A75-DD46-B728-80B532CB9D1B}"/>
              </a:ext>
            </a:extLst>
          </p:cNvPr>
          <p:cNvPicPr>
            <a:picLocks noChangeAspect="1"/>
          </p:cNvPicPr>
          <p:nvPr/>
        </p:nvPicPr>
        <p:blipFill>
          <a:blip r:embed="rId2"/>
          <a:stretch>
            <a:fillRect/>
          </a:stretch>
        </p:blipFill>
        <p:spPr>
          <a:xfrm>
            <a:off x="1420031" y="1666037"/>
            <a:ext cx="3924300" cy="2235200"/>
          </a:xfrm>
          <a:prstGeom prst="rect">
            <a:avLst/>
          </a:prstGeom>
        </p:spPr>
      </p:pic>
      <p:pic>
        <p:nvPicPr>
          <p:cNvPr id="6" name="Picture 5">
            <a:extLst>
              <a:ext uri="{FF2B5EF4-FFF2-40B4-BE49-F238E27FC236}">
                <a16:creationId xmlns:a16="http://schemas.microsoft.com/office/drawing/2014/main" id="{B32F4B31-7136-3B4E-B744-6F93CF281970}"/>
              </a:ext>
            </a:extLst>
          </p:cNvPr>
          <p:cNvPicPr>
            <a:picLocks noChangeAspect="1"/>
          </p:cNvPicPr>
          <p:nvPr/>
        </p:nvPicPr>
        <p:blipFill>
          <a:blip r:embed="rId3"/>
          <a:stretch>
            <a:fillRect/>
          </a:stretch>
        </p:blipFill>
        <p:spPr>
          <a:xfrm>
            <a:off x="7046528" y="1743221"/>
            <a:ext cx="3660110" cy="2164768"/>
          </a:xfrm>
          <a:prstGeom prst="rect">
            <a:avLst/>
          </a:prstGeom>
        </p:spPr>
      </p:pic>
      <p:pic>
        <p:nvPicPr>
          <p:cNvPr id="7" name="Picture 6">
            <a:extLst>
              <a:ext uri="{FF2B5EF4-FFF2-40B4-BE49-F238E27FC236}">
                <a16:creationId xmlns:a16="http://schemas.microsoft.com/office/drawing/2014/main" id="{66B32888-7CC8-E749-8311-DE84409DCE3C}"/>
              </a:ext>
            </a:extLst>
          </p:cNvPr>
          <p:cNvPicPr>
            <a:picLocks noChangeAspect="1"/>
          </p:cNvPicPr>
          <p:nvPr/>
        </p:nvPicPr>
        <p:blipFill>
          <a:blip r:embed="rId4"/>
          <a:stretch>
            <a:fillRect/>
          </a:stretch>
        </p:blipFill>
        <p:spPr>
          <a:xfrm>
            <a:off x="3657601" y="4497171"/>
            <a:ext cx="3820332" cy="1966347"/>
          </a:xfrm>
          <a:prstGeom prst="rect">
            <a:avLst/>
          </a:prstGeom>
        </p:spPr>
      </p:pic>
    </p:spTree>
    <p:extLst>
      <p:ext uri="{BB962C8B-B14F-4D97-AF65-F5344CB8AC3E}">
        <p14:creationId xmlns:p14="http://schemas.microsoft.com/office/powerpoint/2010/main" val="320056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BBE06-DCEF-E04D-8EAB-2CD4123E571A}"/>
              </a:ext>
            </a:extLst>
          </p:cNvPr>
          <p:cNvSpPr>
            <a:spLocks noGrp="1"/>
          </p:cNvSpPr>
          <p:nvPr>
            <p:ph idx="1"/>
          </p:nvPr>
        </p:nvSpPr>
        <p:spPr>
          <a:xfrm>
            <a:off x="1146875" y="260297"/>
            <a:ext cx="10926305" cy="1033923"/>
          </a:xfrm>
        </p:spPr>
        <p:txBody>
          <a:bodyPr>
            <a:normAutofit/>
          </a:bodyPr>
          <a:lstStyle/>
          <a:p>
            <a:r>
              <a:rPr lang="en-US" dirty="0"/>
              <a:t> I am concerned about the use of the camera functions due to privacy and safety issues.</a:t>
            </a:r>
          </a:p>
        </p:txBody>
      </p:sp>
      <p:sp>
        <p:nvSpPr>
          <p:cNvPr id="8" name="TextBox 7">
            <a:extLst>
              <a:ext uri="{FF2B5EF4-FFF2-40B4-BE49-F238E27FC236}">
                <a16:creationId xmlns:a16="http://schemas.microsoft.com/office/drawing/2014/main" id="{3BF2AF3C-9DA1-A14C-96C1-E87FE31F3BCD}"/>
              </a:ext>
            </a:extLst>
          </p:cNvPr>
          <p:cNvSpPr txBox="1"/>
          <p:nvPr/>
        </p:nvSpPr>
        <p:spPr>
          <a:xfrm>
            <a:off x="3239146" y="1379355"/>
            <a:ext cx="1460208" cy="369332"/>
          </a:xfrm>
          <a:prstGeom prst="rect">
            <a:avLst/>
          </a:prstGeom>
          <a:noFill/>
        </p:spPr>
        <p:txBody>
          <a:bodyPr wrap="none" rtlCol="0">
            <a:spAutoFit/>
          </a:bodyPr>
          <a:lstStyle/>
          <a:p>
            <a:r>
              <a:rPr lang="en-US" dirty="0"/>
              <a:t>Parents = 533</a:t>
            </a:r>
          </a:p>
        </p:txBody>
      </p:sp>
      <p:sp>
        <p:nvSpPr>
          <p:cNvPr id="9" name="TextBox 8">
            <a:extLst>
              <a:ext uri="{FF2B5EF4-FFF2-40B4-BE49-F238E27FC236}">
                <a16:creationId xmlns:a16="http://schemas.microsoft.com/office/drawing/2014/main" id="{4E90D718-CF74-5644-A4F6-E5C4C5C64EAF}"/>
              </a:ext>
            </a:extLst>
          </p:cNvPr>
          <p:cNvSpPr txBox="1"/>
          <p:nvPr/>
        </p:nvSpPr>
        <p:spPr>
          <a:xfrm>
            <a:off x="8335504" y="1376773"/>
            <a:ext cx="1458604" cy="369332"/>
          </a:xfrm>
          <a:prstGeom prst="rect">
            <a:avLst/>
          </a:prstGeom>
          <a:noFill/>
        </p:spPr>
        <p:txBody>
          <a:bodyPr wrap="none" rtlCol="0">
            <a:spAutoFit/>
          </a:bodyPr>
          <a:lstStyle/>
          <a:p>
            <a:r>
              <a:rPr lang="en-US" dirty="0"/>
              <a:t>Teachers = 53</a:t>
            </a:r>
          </a:p>
        </p:txBody>
      </p:sp>
      <p:sp>
        <p:nvSpPr>
          <p:cNvPr id="10" name="TextBox 9">
            <a:extLst>
              <a:ext uri="{FF2B5EF4-FFF2-40B4-BE49-F238E27FC236}">
                <a16:creationId xmlns:a16="http://schemas.microsoft.com/office/drawing/2014/main" id="{6FA448B8-21AB-2B4A-98BB-581D9A5F734A}"/>
              </a:ext>
            </a:extLst>
          </p:cNvPr>
          <p:cNvSpPr txBox="1"/>
          <p:nvPr/>
        </p:nvSpPr>
        <p:spPr>
          <a:xfrm>
            <a:off x="5344331" y="3856501"/>
            <a:ext cx="1702197" cy="369332"/>
          </a:xfrm>
          <a:prstGeom prst="rect">
            <a:avLst/>
          </a:prstGeom>
          <a:noFill/>
        </p:spPr>
        <p:txBody>
          <a:bodyPr wrap="none" rtlCol="0">
            <a:spAutoFit/>
          </a:bodyPr>
          <a:lstStyle/>
          <a:p>
            <a:r>
              <a:rPr lang="en-US" dirty="0"/>
              <a:t>Students = 1425</a:t>
            </a:r>
          </a:p>
        </p:txBody>
      </p:sp>
      <p:sp>
        <p:nvSpPr>
          <p:cNvPr id="11" name="TextBox 10">
            <a:extLst>
              <a:ext uri="{FF2B5EF4-FFF2-40B4-BE49-F238E27FC236}">
                <a16:creationId xmlns:a16="http://schemas.microsoft.com/office/drawing/2014/main" id="{08DD3BB6-B258-9342-AE4E-5D35D998F3A6}"/>
              </a:ext>
            </a:extLst>
          </p:cNvPr>
          <p:cNvSpPr txBox="1"/>
          <p:nvPr/>
        </p:nvSpPr>
        <p:spPr>
          <a:xfrm>
            <a:off x="233765" y="371959"/>
            <a:ext cx="729687" cy="523220"/>
          </a:xfrm>
          <a:prstGeom prst="rect">
            <a:avLst/>
          </a:prstGeom>
          <a:noFill/>
        </p:spPr>
        <p:txBody>
          <a:bodyPr wrap="none" rtlCol="0">
            <a:spAutoFit/>
          </a:bodyPr>
          <a:lstStyle/>
          <a:p>
            <a:r>
              <a:rPr lang="en-US" sz="2800" dirty="0"/>
              <a:t>#15</a:t>
            </a:r>
          </a:p>
        </p:txBody>
      </p:sp>
      <p:pic>
        <p:nvPicPr>
          <p:cNvPr id="2" name="Picture 1">
            <a:extLst>
              <a:ext uri="{FF2B5EF4-FFF2-40B4-BE49-F238E27FC236}">
                <a16:creationId xmlns:a16="http://schemas.microsoft.com/office/drawing/2014/main" id="{0F8C31FF-E03B-4448-85AD-9D8879C2EC64}"/>
              </a:ext>
            </a:extLst>
          </p:cNvPr>
          <p:cNvPicPr>
            <a:picLocks noChangeAspect="1"/>
          </p:cNvPicPr>
          <p:nvPr/>
        </p:nvPicPr>
        <p:blipFill>
          <a:blip r:embed="rId2"/>
          <a:stretch>
            <a:fillRect/>
          </a:stretch>
        </p:blipFill>
        <p:spPr>
          <a:xfrm>
            <a:off x="1146875" y="1803495"/>
            <a:ext cx="3733800" cy="2184400"/>
          </a:xfrm>
          <a:prstGeom prst="rect">
            <a:avLst/>
          </a:prstGeom>
        </p:spPr>
      </p:pic>
      <p:pic>
        <p:nvPicPr>
          <p:cNvPr id="4" name="Picture 3">
            <a:extLst>
              <a:ext uri="{FF2B5EF4-FFF2-40B4-BE49-F238E27FC236}">
                <a16:creationId xmlns:a16="http://schemas.microsoft.com/office/drawing/2014/main" id="{5425E287-10E2-064B-9677-D94D7C170724}"/>
              </a:ext>
            </a:extLst>
          </p:cNvPr>
          <p:cNvPicPr>
            <a:picLocks noChangeAspect="1"/>
          </p:cNvPicPr>
          <p:nvPr/>
        </p:nvPicPr>
        <p:blipFill>
          <a:blip r:embed="rId3"/>
          <a:stretch>
            <a:fillRect/>
          </a:stretch>
        </p:blipFill>
        <p:spPr>
          <a:xfrm>
            <a:off x="6788257" y="1746105"/>
            <a:ext cx="3827305" cy="2126281"/>
          </a:xfrm>
          <a:prstGeom prst="rect">
            <a:avLst/>
          </a:prstGeom>
        </p:spPr>
      </p:pic>
      <p:pic>
        <p:nvPicPr>
          <p:cNvPr id="12" name="Picture 11">
            <a:extLst>
              <a:ext uri="{FF2B5EF4-FFF2-40B4-BE49-F238E27FC236}">
                <a16:creationId xmlns:a16="http://schemas.microsoft.com/office/drawing/2014/main" id="{B91831F5-15B1-0744-9A88-ED8E8ABCB56E}"/>
              </a:ext>
            </a:extLst>
          </p:cNvPr>
          <p:cNvPicPr>
            <a:picLocks noChangeAspect="1"/>
          </p:cNvPicPr>
          <p:nvPr/>
        </p:nvPicPr>
        <p:blipFill>
          <a:blip r:embed="rId4"/>
          <a:stretch>
            <a:fillRect/>
          </a:stretch>
        </p:blipFill>
        <p:spPr>
          <a:xfrm>
            <a:off x="3745608" y="4332976"/>
            <a:ext cx="3518900" cy="2114765"/>
          </a:xfrm>
          <a:prstGeom prst="rect">
            <a:avLst/>
          </a:prstGeom>
        </p:spPr>
      </p:pic>
    </p:spTree>
    <p:extLst>
      <p:ext uri="{BB962C8B-B14F-4D97-AF65-F5344CB8AC3E}">
        <p14:creationId xmlns:p14="http://schemas.microsoft.com/office/powerpoint/2010/main" val="161225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BBE06-DCEF-E04D-8EAB-2CD4123E571A}"/>
              </a:ext>
            </a:extLst>
          </p:cNvPr>
          <p:cNvSpPr>
            <a:spLocks noGrp="1"/>
          </p:cNvSpPr>
          <p:nvPr>
            <p:ph idx="1"/>
          </p:nvPr>
        </p:nvSpPr>
        <p:spPr>
          <a:xfrm>
            <a:off x="1146875" y="260297"/>
            <a:ext cx="10926305" cy="1033923"/>
          </a:xfrm>
        </p:spPr>
        <p:txBody>
          <a:bodyPr>
            <a:normAutofit/>
          </a:bodyPr>
          <a:lstStyle/>
          <a:p>
            <a:r>
              <a:rPr lang="en-US" dirty="0"/>
              <a:t> Repeated violations of a school cell phone policy should result in the confiscation of the student's phone.</a:t>
            </a:r>
          </a:p>
        </p:txBody>
      </p:sp>
      <p:sp>
        <p:nvSpPr>
          <p:cNvPr id="8" name="TextBox 7">
            <a:extLst>
              <a:ext uri="{FF2B5EF4-FFF2-40B4-BE49-F238E27FC236}">
                <a16:creationId xmlns:a16="http://schemas.microsoft.com/office/drawing/2014/main" id="{3BF2AF3C-9DA1-A14C-96C1-E87FE31F3BCD}"/>
              </a:ext>
            </a:extLst>
          </p:cNvPr>
          <p:cNvSpPr txBox="1"/>
          <p:nvPr/>
        </p:nvSpPr>
        <p:spPr>
          <a:xfrm>
            <a:off x="3239146" y="1379355"/>
            <a:ext cx="1460208" cy="369332"/>
          </a:xfrm>
          <a:prstGeom prst="rect">
            <a:avLst/>
          </a:prstGeom>
          <a:noFill/>
        </p:spPr>
        <p:txBody>
          <a:bodyPr wrap="none" rtlCol="0">
            <a:spAutoFit/>
          </a:bodyPr>
          <a:lstStyle/>
          <a:p>
            <a:r>
              <a:rPr lang="en-US" dirty="0"/>
              <a:t>Parents = 533</a:t>
            </a:r>
          </a:p>
        </p:txBody>
      </p:sp>
      <p:sp>
        <p:nvSpPr>
          <p:cNvPr id="9" name="TextBox 8">
            <a:extLst>
              <a:ext uri="{FF2B5EF4-FFF2-40B4-BE49-F238E27FC236}">
                <a16:creationId xmlns:a16="http://schemas.microsoft.com/office/drawing/2014/main" id="{4E90D718-CF74-5644-A4F6-E5C4C5C64EAF}"/>
              </a:ext>
            </a:extLst>
          </p:cNvPr>
          <p:cNvSpPr txBox="1"/>
          <p:nvPr/>
        </p:nvSpPr>
        <p:spPr>
          <a:xfrm>
            <a:off x="8335504" y="1376773"/>
            <a:ext cx="1458604" cy="369332"/>
          </a:xfrm>
          <a:prstGeom prst="rect">
            <a:avLst/>
          </a:prstGeom>
          <a:noFill/>
        </p:spPr>
        <p:txBody>
          <a:bodyPr wrap="none" rtlCol="0">
            <a:spAutoFit/>
          </a:bodyPr>
          <a:lstStyle/>
          <a:p>
            <a:r>
              <a:rPr lang="en-US" dirty="0"/>
              <a:t>Teachers = 53</a:t>
            </a:r>
          </a:p>
        </p:txBody>
      </p:sp>
      <p:sp>
        <p:nvSpPr>
          <p:cNvPr id="10" name="TextBox 9">
            <a:extLst>
              <a:ext uri="{FF2B5EF4-FFF2-40B4-BE49-F238E27FC236}">
                <a16:creationId xmlns:a16="http://schemas.microsoft.com/office/drawing/2014/main" id="{6FA448B8-21AB-2B4A-98BB-581D9A5F734A}"/>
              </a:ext>
            </a:extLst>
          </p:cNvPr>
          <p:cNvSpPr txBox="1"/>
          <p:nvPr/>
        </p:nvSpPr>
        <p:spPr>
          <a:xfrm>
            <a:off x="5344331" y="3856501"/>
            <a:ext cx="1702197" cy="369332"/>
          </a:xfrm>
          <a:prstGeom prst="rect">
            <a:avLst/>
          </a:prstGeom>
          <a:noFill/>
        </p:spPr>
        <p:txBody>
          <a:bodyPr wrap="none" rtlCol="0">
            <a:spAutoFit/>
          </a:bodyPr>
          <a:lstStyle/>
          <a:p>
            <a:r>
              <a:rPr lang="en-US" dirty="0"/>
              <a:t>Students = 1425</a:t>
            </a:r>
          </a:p>
        </p:txBody>
      </p:sp>
      <p:sp>
        <p:nvSpPr>
          <p:cNvPr id="11" name="TextBox 10">
            <a:extLst>
              <a:ext uri="{FF2B5EF4-FFF2-40B4-BE49-F238E27FC236}">
                <a16:creationId xmlns:a16="http://schemas.microsoft.com/office/drawing/2014/main" id="{08DD3BB6-B258-9342-AE4E-5D35D998F3A6}"/>
              </a:ext>
            </a:extLst>
          </p:cNvPr>
          <p:cNvSpPr txBox="1"/>
          <p:nvPr/>
        </p:nvSpPr>
        <p:spPr>
          <a:xfrm>
            <a:off x="233765" y="371959"/>
            <a:ext cx="729687" cy="523220"/>
          </a:xfrm>
          <a:prstGeom prst="rect">
            <a:avLst/>
          </a:prstGeom>
          <a:noFill/>
        </p:spPr>
        <p:txBody>
          <a:bodyPr wrap="none" rtlCol="0">
            <a:spAutoFit/>
          </a:bodyPr>
          <a:lstStyle/>
          <a:p>
            <a:r>
              <a:rPr lang="en-US" sz="2800" dirty="0"/>
              <a:t>#16</a:t>
            </a:r>
          </a:p>
        </p:txBody>
      </p:sp>
      <p:pic>
        <p:nvPicPr>
          <p:cNvPr id="5" name="Picture 4">
            <a:extLst>
              <a:ext uri="{FF2B5EF4-FFF2-40B4-BE49-F238E27FC236}">
                <a16:creationId xmlns:a16="http://schemas.microsoft.com/office/drawing/2014/main" id="{57F6C128-4E24-3343-8BA5-712B106EB990}"/>
              </a:ext>
            </a:extLst>
          </p:cNvPr>
          <p:cNvPicPr>
            <a:picLocks noChangeAspect="1"/>
          </p:cNvPicPr>
          <p:nvPr/>
        </p:nvPicPr>
        <p:blipFill>
          <a:blip r:embed="rId2"/>
          <a:stretch>
            <a:fillRect/>
          </a:stretch>
        </p:blipFill>
        <p:spPr>
          <a:xfrm>
            <a:off x="1669658" y="1691958"/>
            <a:ext cx="3835400" cy="2057400"/>
          </a:xfrm>
          <a:prstGeom prst="rect">
            <a:avLst/>
          </a:prstGeom>
        </p:spPr>
      </p:pic>
      <p:pic>
        <p:nvPicPr>
          <p:cNvPr id="6" name="Picture 5">
            <a:extLst>
              <a:ext uri="{FF2B5EF4-FFF2-40B4-BE49-F238E27FC236}">
                <a16:creationId xmlns:a16="http://schemas.microsoft.com/office/drawing/2014/main" id="{09BF77C3-D42C-E948-816D-4092E9364BBC}"/>
              </a:ext>
            </a:extLst>
          </p:cNvPr>
          <p:cNvPicPr>
            <a:picLocks noChangeAspect="1"/>
          </p:cNvPicPr>
          <p:nvPr/>
        </p:nvPicPr>
        <p:blipFill>
          <a:blip r:embed="rId3"/>
          <a:stretch>
            <a:fillRect/>
          </a:stretch>
        </p:blipFill>
        <p:spPr>
          <a:xfrm>
            <a:off x="7046528" y="1780931"/>
            <a:ext cx="3705379" cy="2185907"/>
          </a:xfrm>
          <a:prstGeom prst="rect">
            <a:avLst/>
          </a:prstGeom>
        </p:spPr>
      </p:pic>
      <p:pic>
        <p:nvPicPr>
          <p:cNvPr id="7" name="Picture 6">
            <a:extLst>
              <a:ext uri="{FF2B5EF4-FFF2-40B4-BE49-F238E27FC236}">
                <a16:creationId xmlns:a16="http://schemas.microsoft.com/office/drawing/2014/main" id="{2512C40E-804D-F84A-993F-743CA29CD3AA}"/>
              </a:ext>
            </a:extLst>
          </p:cNvPr>
          <p:cNvPicPr>
            <a:picLocks noChangeAspect="1"/>
          </p:cNvPicPr>
          <p:nvPr/>
        </p:nvPicPr>
        <p:blipFill>
          <a:blip r:embed="rId4"/>
          <a:stretch>
            <a:fillRect/>
          </a:stretch>
        </p:blipFill>
        <p:spPr>
          <a:xfrm>
            <a:off x="3969250" y="4425150"/>
            <a:ext cx="3405969" cy="1971877"/>
          </a:xfrm>
          <a:prstGeom prst="rect">
            <a:avLst/>
          </a:prstGeom>
        </p:spPr>
      </p:pic>
    </p:spTree>
    <p:extLst>
      <p:ext uri="{BB962C8B-B14F-4D97-AF65-F5344CB8AC3E}">
        <p14:creationId xmlns:p14="http://schemas.microsoft.com/office/powerpoint/2010/main" val="3858036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BBE06-DCEF-E04D-8EAB-2CD4123E571A}"/>
              </a:ext>
            </a:extLst>
          </p:cNvPr>
          <p:cNvSpPr>
            <a:spLocks noGrp="1"/>
          </p:cNvSpPr>
          <p:nvPr>
            <p:ph idx="1"/>
          </p:nvPr>
        </p:nvSpPr>
        <p:spPr>
          <a:xfrm>
            <a:off x="1146875" y="260297"/>
            <a:ext cx="10926305" cy="1033923"/>
          </a:xfrm>
        </p:spPr>
        <p:txBody>
          <a:bodyPr>
            <a:normAutofit/>
          </a:bodyPr>
          <a:lstStyle/>
          <a:p>
            <a:r>
              <a:rPr lang="en-US" dirty="0"/>
              <a:t>If you had your choice of school cell phone policy, which would you prefer...</a:t>
            </a:r>
          </a:p>
        </p:txBody>
      </p:sp>
      <p:sp>
        <p:nvSpPr>
          <p:cNvPr id="11" name="TextBox 10">
            <a:extLst>
              <a:ext uri="{FF2B5EF4-FFF2-40B4-BE49-F238E27FC236}">
                <a16:creationId xmlns:a16="http://schemas.microsoft.com/office/drawing/2014/main" id="{08DD3BB6-B258-9342-AE4E-5D35D998F3A6}"/>
              </a:ext>
            </a:extLst>
          </p:cNvPr>
          <p:cNvSpPr txBox="1"/>
          <p:nvPr/>
        </p:nvSpPr>
        <p:spPr>
          <a:xfrm>
            <a:off x="233765" y="371959"/>
            <a:ext cx="729687" cy="523220"/>
          </a:xfrm>
          <a:prstGeom prst="rect">
            <a:avLst/>
          </a:prstGeom>
          <a:noFill/>
        </p:spPr>
        <p:txBody>
          <a:bodyPr wrap="none" rtlCol="0">
            <a:spAutoFit/>
          </a:bodyPr>
          <a:lstStyle/>
          <a:p>
            <a:r>
              <a:rPr lang="en-US" sz="2800" dirty="0"/>
              <a:t>#17</a:t>
            </a:r>
          </a:p>
        </p:txBody>
      </p:sp>
      <p:graphicFrame>
        <p:nvGraphicFramePr>
          <p:cNvPr id="4" name="Table 3">
            <a:extLst>
              <a:ext uri="{FF2B5EF4-FFF2-40B4-BE49-F238E27FC236}">
                <a16:creationId xmlns:a16="http://schemas.microsoft.com/office/drawing/2014/main" id="{05A0FDB9-0537-4F44-9ABD-8D6D7E246C4C}"/>
              </a:ext>
            </a:extLst>
          </p:cNvPr>
          <p:cNvGraphicFramePr>
            <a:graphicFrameLocks noGrp="1"/>
          </p:cNvGraphicFramePr>
          <p:nvPr>
            <p:extLst/>
          </p:nvPr>
        </p:nvGraphicFramePr>
        <p:xfrm>
          <a:off x="203200" y="1689316"/>
          <a:ext cx="11699500" cy="4389120"/>
        </p:xfrm>
        <a:graphic>
          <a:graphicData uri="http://schemas.openxmlformats.org/drawingml/2006/table">
            <a:tbl>
              <a:tblPr firstRow="1" bandRow="1">
                <a:tableStyleId>{5C22544A-7EE6-4342-B048-85BDC9FD1C3A}</a:tableStyleId>
              </a:tblPr>
              <a:tblGrid>
                <a:gridCol w="7716434">
                  <a:extLst>
                    <a:ext uri="{9D8B030D-6E8A-4147-A177-3AD203B41FA5}">
                      <a16:colId xmlns:a16="http://schemas.microsoft.com/office/drawing/2014/main" val="685637859"/>
                    </a:ext>
                  </a:extLst>
                </a:gridCol>
                <a:gridCol w="1255363">
                  <a:extLst>
                    <a:ext uri="{9D8B030D-6E8A-4147-A177-3AD203B41FA5}">
                      <a16:colId xmlns:a16="http://schemas.microsoft.com/office/drawing/2014/main" val="2239808520"/>
                    </a:ext>
                  </a:extLst>
                </a:gridCol>
                <a:gridCol w="1301857">
                  <a:extLst>
                    <a:ext uri="{9D8B030D-6E8A-4147-A177-3AD203B41FA5}">
                      <a16:colId xmlns:a16="http://schemas.microsoft.com/office/drawing/2014/main" val="1852209344"/>
                    </a:ext>
                  </a:extLst>
                </a:gridCol>
                <a:gridCol w="1425846">
                  <a:extLst>
                    <a:ext uri="{9D8B030D-6E8A-4147-A177-3AD203B41FA5}">
                      <a16:colId xmlns:a16="http://schemas.microsoft.com/office/drawing/2014/main" val="3889511277"/>
                    </a:ext>
                  </a:extLst>
                </a:gridCol>
              </a:tblGrid>
              <a:tr h="375288">
                <a:tc>
                  <a:txBody>
                    <a:bodyPr/>
                    <a:lstStyle/>
                    <a:p>
                      <a:r>
                        <a:rPr lang="en-US" dirty="0"/>
                        <a:t>OPTIONS</a:t>
                      </a:r>
                    </a:p>
                  </a:txBody>
                  <a:tcPr/>
                </a:tc>
                <a:tc>
                  <a:txBody>
                    <a:bodyPr/>
                    <a:lstStyle/>
                    <a:p>
                      <a:r>
                        <a:rPr lang="en-US" dirty="0"/>
                        <a:t>PARENTS</a:t>
                      </a:r>
                    </a:p>
                  </a:txBody>
                  <a:tcPr/>
                </a:tc>
                <a:tc>
                  <a:txBody>
                    <a:bodyPr/>
                    <a:lstStyle/>
                    <a:p>
                      <a:r>
                        <a:rPr lang="en-US" dirty="0"/>
                        <a:t>TEACHERS</a:t>
                      </a:r>
                    </a:p>
                  </a:txBody>
                  <a:tcPr/>
                </a:tc>
                <a:tc>
                  <a:txBody>
                    <a:bodyPr/>
                    <a:lstStyle/>
                    <a:p>
                      <a:r>
                        <a:rPr lang="en-US" dirty="0"/>
                        <a:t>STUDENTS</a:t>
                      </a:r>
                    </a:p>
                  </a:txBody>
                  <a:tcPr/>
                </a:tc>
                <a:extLst>
                  <a:ext uri="{0D108BD9-81ED-4DB2-BD59-A6C34878D82A}">
                    <a16:rowId xmlns:a16="http://schemas.microsoft.com/office/drawing/2014/main" val="3735258786"/>
                  </a:ext>
                </a:extLst>
              </a:tr>
              <a:tr h="375288">
                <a:tc>
                  <a:txBody>
                    <a:bodyPr/>
                    <a:lstStyle/>
                    <a:p>
                      <a:r>
                        <a:rPr lang="en-US" dirty="0"/>
                        <a:t>a. I prefer there is no policy - in other words, students can use their cell phones as they see fit</a:t>
                      </a:r>
                    </a:p>
                  </a:txBody>
                  <a:tcPr/>
                </a:tc>
                <a:tc>
                  <a:txBody>
                    <a:bodyPr/>
                    <a:lstStyle/>
                    <a:p>
                      <a:r>
                        <a:rPr lang="en-US" dirty="0"/>
                        <a:t>0 %</a:t>
                      </a:r>
                    </a:p>
                  </a:txBody>
                  <a:tcPr/>
                </a:tc>
                <a:tc>
                  <a:txBody>
                    <a:bodyPr/>
                    <a:lstStyle/>
                    <a:p>
                      <a:r>
                        <a:rPr lang="en-US" dirty="0"/>
                        <a:t>0 %</a:t>
                      </a:r>
                    </a:p>
                  </a:txBody>
                  <a:tcPr/>
                </a:tc>
                <a:tc>
                  <a:txBody>
                    <a:bodyPr/>
                    <a:lstStyle/>
                    <a:p>
                      <a:r>
                        <a:rPr lang="en-US" dirty="0"/>
                        <a:t>27 %</a:t>
                      </a:r>
                    </a:p>
                  </a:txBody>
                  <a:tcPr/>
                </a:tc>
                <a:extLst>
                  <a:ext uri="{0D108BD9-81ED-4DB2-BD59-A6C34878D82A}">
                    <a16:rowId xmlns:a16="http://schemas.microsoft.com/office/drawing/2014/main" val="681795617"/>
                  </a:ext>
                </a:extLst>
              </a:tr>
              <a:tr h="375288">
                <a:tc>
                  <a:txBody>
                    <a:bodyPr/>
                    <a:lstStyle/>
                    <a:p>
                      <a:r>
                        <a:rPr lang="en-US" dirty="0"/>
                        <a:t>b. Cell phones can be used during passing time and lunch breaks.  In class, phones can be used at teacher’s discretion.</a:t>
                      </a:r>
                    </a:p>
                  </a:txBody>
                  <a:tcPr/>
                </a:tc>
                <a:tc>
                  <a:txBody>
                    <a:bodyPr/>
                    <a:lstStyle/>
                    <a:p>
                      <a:r>
                        <a:rPr lang="en-US" u="heavy" baseline="0" dirty="0">
                          <a:uFill>
                            <a:solidFill>
                              <a:srgbClr val="FF0000"/>
                            </a:solidFill>
                          </a:uFill>
                        </a:rPr>
                        <a:t>41 %</a:t>
                      </a:r>
                    </a:p>
                  </a:txBody>
                  <a:tcPr/>
                </a:tc>
                <a:tc>
                  <a:txBody>
                    <a:bodyPr/>
                    <a:lstStyle/>
                    <a:p>
                      <a:r>
                        <a:rPr lang="en-US" u="heavy" baseline="0" dirty="0">
                          <a:uFill>
                            <a:solidFill>
                              <a:srgbClr val="FF0000"/>
                            </a:solidFill>
                          </a:uFill>
                        </a:rPr>
                        <a:t>48 %</a:t>
                      </a:r>
                    </a:p>
                  </a:txBody>
                  <a:tcPr/>
                </a:tc>
                <a:tc>
                  <a:txBody>
                    <a:bodyPr/>
                    <a:lstStyle/>
                    <a:p>
                      <a:r>
                        <a:rPr lang="en-US" u="heavy" baseline="0" dirty="0">
                          <a:uFill>
                            <a:solidFill>
                              <a:srgbClr val="FF0000"/>
                            </a:solidFill>
                          </a:uFill>
                        </a:rPr>
                        <a:t>55 %</a:t>
                      </a:r>
                    </a:p>
                  </a:txBody>
                  <a:tcPr/>
                </a:tc>
                <a:extLst>
                  <a:ext uri="{0D108BD9-81ED-4DB2-BD59-A6C34878D82A}">
                    <a16:rowId xmlns:a16="http://schemas.microsoft.com/office/drawing/2014/main" val="4068286778"/>
                  </a:ext>
                </a:extLst>
              </a:tr>
              <a:tr h="375288">
                <a:tc>
                  <a:txBody>
                    <a:bodyPr/>
                    <a:lstStyle/>
                    <a:p>
                      <a:r>
                        <a:rPr lang="en-US" dirty="0"/>
                        <a:t>c. Cell phones can be used during passing time and lunch breaks.  In class, phones are put away and kept away for the duration of class (such as in backpacks).</a:t>
                      </a:r>
                    </a:p>
                  </a:txBody>
                  <a:tcPr/>
                </a:tc>
                <a:tc>
                  <a:txBody>
                    <a:bodyPr/>
                    <a:lstStyle/>
                    <a:p>
                      <a:r>
                        <a:rPr lang="en-US" dirty="0"/>
                        <a:t>25 %</a:t>
                      </a:r>
                    </a:p>
                  </a:txBody>
                  <a:tcPr/>
                </a:tc>
                <a:tc>
                  <a:txBody>
                    <a:bodyPr/>
                    <a:lstStyle/>
                    <a:p>
                      <a:r>
                        <a:rPr lang="en-US" dirty="0"/>
                        <a:t>26 %</a:t>
                      </a:r>
                    </a:p>
                  </a:txBody>
                  <a:tcPr/>
                </a:tc>
                <a:tc>
                  <a:txBody>
                    <a:bodyPr/>
                    <a:lstStyle/>
                    <a:p>
                      <a:r>
                        <a:rPr lang="en-US" dirty="0"/>
                        <a:t>14 %</a:t>
                      </a:r>
                    </a:p>
                  </a:txBody>
                  <a:tcPr/>
                </a:tc>
                <a:extLst>
                  <a:ext uri="{0D108BD9-81ED-4DB2-BD59-A6C34878D82A}">
                    <a16:rowId xmlns:a16="http://schemas.microsoft.com/office/drawing/2014/main" val="362931656"/>
                  </a:ext>
                </a:extLst>
              </a:tr>
              <a:tr h="375288">
                <a:tc>
                  <a:txBody>
                    <a:bodyPr/>
                    <a:lstStyle/>
                    <a:p>
                      <a:r>
                        <a:rPr lang="en-US" dirty="0"/>
                        <a:t>d. Cell phones must remain in locker at all times during school hours (7:30-2:30) and used only in cases of emergency.</a:t>
                      </a:r>
                    </a:p>
                  </a:txBody>
                  <a:tcPr/>
                </a:tc>
                <a:tc>
                  <a:txBody>
                    <a:bodyPr/>
                    <a:lstStyle/>
                    <a:p>
                      <a:r>
                        <a:rPr lang="en-US" dirty="0"/>
                        <a:t>23 %</a:t>
                      </a:r>
                    </a:p>
                  </a:txBody>
                  <a:tcPr/>
                </a:tc>
                <a:tc>
                  <a:txBody>
                    <a:bodyPr/>
                    <a:lstStyle/>
                    <a:p>
                      <a:r>
                        <a:rPr lang="en-US" dirty="0"/>
                        <a:t>13 %</a:t>
                      </a:r>
                    </a:p>
                  </a:txBody>
                  <a:tcPr/>
                </a:tc>
                <a:tc>
                  <a:txBody>
                    <a:bodyPr/>
                    <a:lstStyle/>
                    <a:p>
                      <a:r>
                        <a:rPr lang="en-US" dirty="0"/>
                        <a:t>2 %</a:t>
                      </a:r>
                    </a:p>
                  </a:txBody>
                  <a:tcPr/>
                </a:tc>
                <a:extLst>
                  <a:ext uri="{0D108BD9-81ED-4DB2-BD59-A6C34878D82A}">
                    <a16:rowId xmlns:a16="http://schemas.microsoft.com/office/drawing/2014/main" val="1261237003"/>
                  </a:ext>
                </a:extLst>
              </a:tr>
              <a:tr h="3752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 Cell phones must remain in locker at all times during school hours (7:30-2:30) and be in off position.  For emergencies, students will utilize school office telephones and personnel.</a:t>
                      </a:r>
                    </a:p>
                    <a:p>
                      <a:endParaRPr lang="en-US" dirty="0"/>
                    </a:p>
                  </a:txBody>
                  <a:tcPr/>
                </a:tc>
                <a:tc>
                  <a:txBody>
                    <a:bodyPr/>
                    <a:lstStyle/>
                    <a:p>
                      <a:r>
                        <a:rPr lang="en-US" dirty="0"/>
                        <a:t>11 %</a:t>
                      </a:r>
                    </a:p>
                  </a:txBody>
                  <a:tcPr/>
                </a:tc>
                <a:tc>
                  <a:txBody>
                    <a:bodyPr/>
                    <a:lstStyle/>
                    <a:p>
                      <a:r>
                        <a:rPr lang="en-US" dirty="0"/>
                        <a:t>13 %</a:t>
                      </a:r>
                    </a:p>
                  </a:txBody>
                  <a:tcPr/>
                </a:tc>
                <a:tc>
                  <a:txBody>
                    <a:bodyPr/>
                    <a:lstStyle/>
                    <a:p>
                      <a:r>
                        <a:rPr lang="en-US" dirty="0"/>
                        <a:t>2 %</a:t>
                      </a:r>
                    </a:p>
                  </a:txBody>
                  <a:tcPr/>
                </a:tc>
                <a:extLst>
                  <a:ext uri="{0D108BD9-81ED-4DB2-BD59-A6C34878D82A}">
                    <a16:rowId xmlns:a16="http://schemas.microsoft.com/office/drawing/2014/main" val="1453114342"/>
                  </a:ext>
                </a:extLst>
              </a:tr>
            </a:tbl>
          </a:graphicData>
        </a:graphic>
      </p:graphicFrame>
    </p:spTree>
    <p:extLst>
      <p:ext uri="{BB962C8B-B14F-4D97-AF65-F5344CB8AC3E}">
        <p14:creationId xmlns:p14="http://schemas.microsoft.com/office/powerpoint/2010/main" val="998844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EA319-1C19-424F-A0EA-802CF9633742}"/>
              </a:ext>
            </a:extLst>
          </p:cNvPr>
          <p:cNvSpPr>
            <a:spLocks noGrp="1"/>
          </p:cNvSpPr>
          <p:nvPr>
            <p:ph type="title"/>
          </p:nvPr>
        </p:nvSpPr>
        <p:spPr>
          <a:xfrm>
            <a:off x="838200" y="2513"/>
            <a:ext cx="10515600" cy="675399"/>
          </a:xfrm>
        </p:spPr>
        <p:txBody>
          <a:bodyPr>
            <a:normAutofit fontScale="90000"/>
          </a:bodyPr>
          <a:lstStyle/>
          <a:p>
            <a:r>
              <a:rPr lang="en-US" dirty="0"/>
              <a:t>Take away</a:t>
            </a:r>
          </a:p>
        </p:txBody>
      </p:sp>
      <p:sp>
        <p:nvSpPr>
          <p:cNvPr id="3" name="Content Placeholder 2">
            <a:extLst>
              <a:ext uri="{FF2B5EF4-FFF2-40B4-BE49-F238E27FC236}">
                <a16:creationId xmlns:a16="http://schemas.microsoft.com/office/drawing/2014/main" id="{71E28D49-2957-7D4C-8B30-094DDA8DC1A7}"/>
              </a:ext>
            </a:extLst>
          </p:cNvPr>
          <p:cNvSpPr>
            <a:spLocks noGrp="1"/>
          </p:cNvSpPr>
          <p:nvPr>
            <p:ph idx="1"/>
          </p:nvPr>
        </p:nvSpPr>
        <p:spPr>
          <a:xfrm>
            <a:off x="838200" y="804038"/>
            <a:ext cx="10515600" cy="6053962"/>
          </a:xfrm>
        </p:spPr>
        <p:txBody>
          <a:bodyPr>
            <a:noAutofit/>
          </a:bodyPr>
          <a:lstStyle/>
          <a:p>
            <a:pPr marL="0" indent="0">
              <a:buNone/>
            </a:pPr>
            <a:r>
              <a:rPr lang="en-US" sz="1600" dirty="0"/>
              <a:t>5.  Student personal electronic devices and accessories should remain stored and out of sight unless directed by the individual teacher.  </a:t>
            </a:r>
            <a:r>
              <a:rPr lang="en-US" sz="1600" i="1" dirty="0"/>
              <a:t>93% parents agree, 96% of teachers agree, 52% of students agree.</a:t>
            </a:r>
          </a:p>
          <a:p>
            <a:pPr marL="0" indent="0">
              <a:buNone/>
            </a:pPr>
            <a:r>
              <a:rPr lang="en-US" sz="500" i="1" dirty="0"/>
              <a:t> </a:t>
            </a:r>
          </a:p>
          <a:p>
            <a:pPr marL="0" indent="0">
              <a:buNone/>
            </a:pPr>
            <a:r>
              <a:rPr lang="en-US" sz="1600" dirty="0"/>
              <a:t>9.  When at school, cell phones may be used without restriction before and after school.  </a:t>
            </a:r>
            <a:r>
              <a:rPr lang="en-US" sz="1600" i="1" dirty="0"/>
              <a:t>60% parents agree, 74% teachers agree, 92% of students agree</a:t>
            </a:r>
          </a:p>
          <a:p>
            <a:pPr marL="0" indent="0">
              <a:buNone/>
            </a:pPr>
            <a:r>
              <a:rPr lang="en-US" sz="500" dirty="0"/>
              <a:t> </a:t>
            </a:r>
          </a:p>
          <a:p>
            <a:pPr marL="0" indent="0">
              <a:buNone/>
            </a:pPr>
            <a:r>
              <a:rPr lang="en-US" sz="1600" dirty="0"/>
              <a:t>10. When at school, cell phones may be used without restriction during lunch.  </a:t>
            </a:r>
            <a:r>
              <a:rPr lang="en-US" sz="1600" i="1" dirty="0"/>
              <a:t>52% parents agree, 60% teachers agree, 60% students agree.</a:t>
            </a:r>
          </a:p>
          <a:p>
            <a:pPr marL="0" indent="0">
              <a:buNone/>
            </a:pPr>
            <a:r>
              <a:rPr lang="en-US" sz="500" i="1" dirty="0"/>
              <a:t> </a:t>
            </a:r>
          </a:p>
          <a:p>
            <a:pPr marL="0" indent="0">
              <a:buNone/>
            </a:pPr>
            <a:r>
              <a:rPr lang="en-US" sz="1600" dirty="0"/>
              <a:t>13. Cell phones should be turned off and put away during class time.  </a:t>
            </a:r>
            <a:r>
              <a:rPr lang="en-US" sz="1600" i="1" dirty="0"/>
              <a:t>90% parents agree, 85% teachers agree, 70 % of students agree.</a:t>
            </a:r>
          </a:p>
          <a:p>
            <a:pPr marL="0" indent="0">
              <a:buNone/>
            </a:pPr>
            <a:r>
              <a:rPr lang="en-US" sz="500" dirty="0"/>
              <a:t> </a:t>
            </a:r>
          </a:p>
          <a:p>
            <a:pPr marL="0" indent="0">
              <a:buNone/>
            </a:pPr>
            <a:r>
              <a:rPr lang="en-US" sz="1600" dirty="0"/>
              <a:t>14.  Bluetooth enabled ear buds should not be allowed in student’s ears during instructional time.  </a:t>
            </a:r>
            <a:r>
              <a:rPr lang="en-US" sz="1600" i="1" dirty="0"/>
              <a:t>96% parents agree, 100% teachers agree, 68% students agree.</a:t>
            </a:r>
          </a:p>
          <a:p>
            <a:pPr marL="0" indent="0">
              <a:buNone/>
            </a:pPr>
            <a:r>
              <a:rPr lang="en-US" sz="500" dirty="0"/>
              <a:t> </a:t>
            </a:r>
          </a:p>
          <a:p>
            <a:pPr marL="0" indent="0">
              <a:buNone/>
            </a:pPr>
            <a:r>
              <a:rPr lang="en-US" sz="1600" dirty="0">
                <a:solidFill>
                  <a:schemeClr val="tx1"/>
                </a:solidFill>
              </a:rPr>
              <a:t>16. Repeated violations of a school cell phone policy should result in the confiscation of the student's phone.  </a:t>
            </a:r>
            <a:r>
              <a:rPr lang="en-US" sz="1600" i="1" dirty="0">
                <a:solidFill>
                  <a:schemeClr val="tx1"/>
                </a:solidFill>
              </a:rPr>
              <a:t>87% parents agree, 100% teachers agree, 53% students agree.</a:t>
            </a:r>
            <a:endParaRPr lang="en-US" sz="500" i="1" dirty="0">
              <a:solidFill>
                <a:schemeClr val="tx1"/>
              </a:solidFill>
            </a:endParaRPr>
          </a:p>
          <a:p>
            <a:pPr marL="0" indent="0">
              <a:buNone/>
            </a:pPr>
            <a:r>
              <a:rPr lang="en-US" sz="500" dirty="0">
                <a:solidFill>
                  <a:schemeClr val="tx1"/>
                </a:solidFill>
              </a:rPr>
              <a:t> </a:t>
            </a:r>
          </a:p>
          <a:p>
            <a:pPr marL="0" indent="0">
              <a:buNone/>
            </a:pPr>
            <a:r>
              <a:rPr lang="en-US" sz="1600" dirty="0">
                <a:solidFill>
                  <a:schemeClr val="tx1"/>
                </a:solidFill>
              </a:rPr>
              <a:t>17.  If you had your choice of school cell phone policy, which would you prefer...</a:t>
            </a:r>
          </a:p>
          <a:p>
            <a:pPr marL="0" indent="0">
              <a:buNone/>
            </a:pPr>
            <a:r>
              <a:rPr lang="en-US" sz="1600" dirty="0">
                <a:solidFill>
                  <a:schemeClr val="tx1"/>
                </a:solidFill>
              </a:rPr>
              <a:t>- Cell phones can be </a:t>
            </a:r>
            <a:r>
              <a:rPr lang="en-US" sz="1600" dirty="0"/>
              <a:t>used during passing time and lunch breaks.  In class, phones can be used at teacher’s discretion.  </a:t>
            </a:r>
            <a:r>
              <a:rPr lang="en-US" sz="1600" i="1" dirty="0"/>
              <a:t>41% of parents, 48% of teachers, 55% of students.</a:t>
            </a:r>
          </a:p>
        </p:txBody>
      </p:sp>
    </p:spTree>
    <p:extLst>
      <p:ext uri="{BB962C8B-B14F-4D97-AF65-F5344CB8AC3E}">
        <p14:creationId xmlns:p14="http://schemas.microsoft.com/office/powerpoint/2010/main" val="674361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2E30E-C535-C944-AA64-FEF1CBEC0F63}"/>
              </a:ext>
            </a:extLst>
          </p:cNvPr>
          <p:cNvSpPr>
            <a:spLocks noGrp="1"/>
          </p:cNvSpPr>
          <p:nvPr>
            <p:ph type="title"/>
          </p:nvPr>
        </p:nvSpPr>
        <p:spPr/>
        <p:txBody>
          <a:bodyPr>
            <a:normAutofit fontScale="90000"/>
          </a:bodyPr>
          <a:lstStyle/>
          <a:p>
            <a:r>
              <a:rPr lang="en-US" b="1" dirty="0"/>
              <a:t>Directives to DPMS from </a:t>
            </a:r>
            <a:br>
              <a:rPr lang="en-US" b="1" dirty="0"/>
            </a:br>
            <a:r>
              <a:rPr lang="en-US" b="1" dirty="0"/>
              <a:t>Board Policy 500.6</a:t>
            </a:r>
            <a:br>
              <a:rPr lang="en-US" dirty="0"/>
            </a:br>
            <a:endParaRPr lang="en-US" dirty="0"/>
          </a:p>
        </p:txBody>
      </p:sp>
      <p:sp>
        <p:nvSpPr>
          <p:cNvPr id="3" name="Content Placeholder 2">
            <a:extLst>
              <a:ext uri="{FF2B5EF4-FFF2-40B4-BE49-F238E27FC236}">
                <a16:creationId xmlns:a16="http://schemas.microsoft.com/office/drawing/2014/main" id="{D9B185F7-9032-AA48-87FA-F6C67BD1C465}"/>
              </a:ext>
            </a:extLst>
          </p:cNvPr>
          <p:cNvSpPr>
            <a:spLocks noGrp="1"/>
          </p:cNvSpPr>
          <p:nvPr>
            <p:ph idx="1"/>
          </p:nvPr>
        </p:nvSpPr>
        <p:spPr>
          <a:xfrm>
            <a:off x="526941" y="2638044"/>
            <a:ext cx="11406753" cy="4088220"/>
          </a:xfrm>
        </p:spPr>
        <p:txBody>
          <a:bodyPr>
            <a:normAutofit fontScale="85000" lnSpcReduction="20000"/>
          </a:bodyPr>
          <a:lstStyle/>
          <a:p>
            <a:pPr marL="0" indent="0">
              <a:buNone/>
            </a:pPr>
            <a:r>
              <a:rPr lang="en-US" sz="2800" dirty="0"/>
              <a:t>1.  Each individual CSD school shall develop a school electronic device policy/procedure for students, employees, and guests, governing the use of electronic devices on school premises and at school sponsored activities.  See, R277-495-3(1).  </a:t>
            </a:r>
          </a:p>
          <a:p>
            <a:pPr marL="0" indent="0">
              <a:buNone/>
            </a:pPr>
            <a:endParaRPr lang="en-US" sz="2800" dirty="0"/>
          </a:p>
          <a:p>
            <a:pPr marL="0" indent="0">
              <a:buNone/>
            </a:pPr>
            <a:r>
              <a:rPr lang="en-US" sz="2800" dirty="0"/>
              <a:t>2.  The school electronic device policy/procedure will be developed with input from teachers, students, parents, employees, school community councils, and community members and will include permissible and restricted uses of electronic devices that promote classroom learning and minimize disruptions.</a:t>
            </a:r>
          </a:p>
          <a:p>
            <a:pPr marL="0" indent="0">
              <a:buNone/>
            </a:pPr>
            <a:endParaRPr lang="en-US" sz="2800" dirty="0"/>
          </a:p>
          <a:p>
            <a:pPr marL="0" indent="0">
              <a:buNone/>
            </a:pPr>
            <a:r>
              <a:rPr lang="en-US" sz="2800" dirty="0"/>
              <a:t>3.  The school electronic device policy/procedure will be communicated to parent/legal guardians and students, and will be posted on the school’s website.   </a:t>
            </a:r>
          </a:p>
          <a:p>
            <a:endParaRPr lang="en-US" dirty="0"/>
          </a:p>
        </p:txBody>
      </p:sp>
    </p:spTree>
    <p:extLst>
      <p:ext uri="{BB962C8B-B14F-4D97-AF65-F5344CB8AC3E}">
        <p14:creationId xmlns:p14="http://schemas.microsoft.com/office/powerpoint/2010/main" val="709638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51B3-84E8-664D-AC75-774FE48F99AD}"/>
              </a:ext>
            </a:extLst>
          </p:cNvPr>
          <p:cNvSpPr>
            <a:spLocks noGrp="1"/>
          </p:cNvSpPr>
          <p:nvPr>
            <p:ph type="title"/>
          </p:nvPr>
        </p:nvSpPr>
        <p:spPr>
          <a:xfrm>
            <a:off x="2231136" y="0"/>
            <a:ext cx="7729728" cy="914398"/>
          </a:xfrm>
        </p:spPr>
        <p:txBody>
          <a:bodyPr>
            <a:normAutofit fontScale="90000"/>
          </a:bodyPr>
          <a:lstStyle/>
          <a:p>
            <a:br>
              <a:rPr lang="en-US" b="1" dirty="0"/>
            </a:br>
            <a:r>
              <a:rPr lang="en-US" b="1" dirty="0"/>
              <a:t>First Draft of </a:t>
            </a:r>
            <a:br>
              <a:rPr lang="en-US" b="1" dirty="0"/>
            </a:br>
            <a:r>
              <a:rPr lang="en-US" b="1" dirty="0"/>
              <a:t>DPMS Cell Phone Policy</a:t>
            </a:r>
            <a:br>
              <a:rPr lang="en-US" dirty="0"/>
            </a:br>
            <a:endParaRPr lang="en-US" dirty="0"/>
          </a:p>
        </p:txBody>
      </p:sp>
      <p:sp>
        <p:nvSpPr>
          <p:cNvPr id="3" name="Content Placeholder 2">
            <a:extLst>
              <a:ext uri="{FF2B5EF4-FFF2-40B4-BE49-F238E27FC236}">
                <a16:creationId xmlns:a16="http://schemas.microsoft.com/office/drawing/2014/main" id="{42E046F2-1F10-FB40-9366-CA3E2F922C43}"/>
              </a:ext>
            </a:extLst>
          </p:cNvPr>
          <p:cNvSpPr>
            <a:spLocks noGrp="1"/>
          </p:cNvSpPr>
          <p:nvPr>
            <p:ph idx="1"/>
          </p:nvPr>
        </p:nvSpPr>
        <p:spPr>
          <a:xfrm>
            <a:off x="278969" y="1317356"/>
            <a:ext cx="11716719" cy="5424407"/>
          </a:xfrm>
        </p:spPr>
        <p:txBody>
          <a:bodyPr>
            <a:normAutofit fontScale="32500" lnSpcReduction="20000"/>
          </a:bodyPr>
          <a:lstStyle/>
          <a:p>
            <a:pPr marL="0" indent="0">
              <a:buNone/>
            </a:pPr>
            <a:r>
              <a:rPr lang="en-US" sz="5000" dirty="0"/>
              <a:t>1.  Student personal electronic devices should remain stored, out of sight, and silenced during class time unless directed by the individual teacher.  As a one-on-one technology school, teachers will provide access to school devices first and individual devices when it is beneficial for time.  This includes smart watches.</a:t>
            </a:r>
          </a:p>
          <a:p>
            <a:pPr marL="0" indent="0">
              <a:buNone/>
            </a:pPr>
            <a:r>
              <a:rPr lang="en-US" sz="1300" dirty="0"/>
              <a:t> </a:t>
            </a:r>
          </a:p>
          <a:p>
            <a:pPr marL="0" indent="0">
              <a:buNone/>
            </a:pPr>
            <a:r>
              <a:rPr lang="en-US" sz="5000" dirty="0"/>
              <a:t>2. When at school, cell phones may be used without restriction before and after school.  DPMS students have COURAGE.   When using cell phones at school, students should demonstrate understanding and empathy, respect and responsibility, and be accountable for time and place.   </a:t>
            </a:r>
          </a:p>
          <a:p>
            <a:pPr marL="0" indent="0">
              <a:buNone/>
            </a:pPr>
            <a:r>
              <a:rPr lang="en-US" sz="1300" dirty="0"/>
              <a:t> </a:t>
            </a:r>
          </a:p>
          <a:p>
            <a:pPr marL="0" indent="0">
              <a:buNone/>
            </a:pPr>
            <a:r>
              <a:rPr lang="en-US" sz="5000" dirty="0"/>
              <a:t>3.  When at school, cell phones may be used during lunch unless otherwise specified by the administration.  Students are more engaged socially with their peers by setting their cell phones aside and participating in face-to-face interactions and this is encouraged.</a:t>
            </a:r>
          </a:p>
          <a:p>
            <a:pPr marL="0" indent="0">
              <a:buNone/>
            </a:pPr>
            <a:r>
              <a:rPr lang="en-US" sz="1100" dirty="0"/>
              <a:t> </a:t>
            </a:r>
          </a:p>
          <a:p>
            <a:pPr marL="0" indent="0">
              <a:buNone/>
            </a:pPr>
            <a:r>
              <a:rPr lang="en-US" sz="4200" dirty="0"/>
              <a:t>4.  Headphones, including but not limited to Bluetooth enabled ear buds, are not permitted in students’ ears during class time.  (What if a student is done with work, can they listen to music?) </a:t>
            </a:r>
          </a:p>
          <a:p>
            <a:pPr marL="0" indent="0">
              <a:buNone/>
            </a:pPr>
            <a:r>
              <a:rPr lang="en-US" sz="1300" dirty="0"/>
              <a:t> </a:t>
            </a:r>
          </a:p>
          <a:p>
            <a:pPr marL="0" indent="0">
              <a:buNone/>
            </a:pPr>
            <a:r>
              <a:rPr lang="en-US" sz="5000" dirty="0"/>
              <a:t>5.  Using the camera feature in a restroom or locker room is prohibited and can be illegal.  Students have a reasonable expectation of privacy at school, most particularly in locker rooms and bathrooms. More severe consequences will be enacted for violations of this privacy.  Students should avoid taking pictures of others without their permission in any area.</a:t>
            </a:r>
          </a:p>
          <a:p>
            <a:pPr marL="0" indent="0">
              <a:buNone/>
            </a:pPr>
            <a:r>
              <a:rPr lang="en-US" sz="1300" dirty="0"/>
              <a:t> </a:t>
            </a:r>
          </a:p>
          <a:p>
            <a:pPr marL="0" indent="0">
              <a:buNone/>
            </a:pPr>
            <a:r>
              <a:rPr lang="en-US" sz="5000" dirty="0"/>
              <a:t>6.  With the explicit permission of the classroom teacher, students may listen to music during independent work time.  If music is desirable during independent work time, teachers are encouraged to play music over the classroom audio system.  (should sentence one be eliminated?)  </a:t>
            </a:r>
          </a:p>
          <a:p>
            <a:pPr marL="0" indent="0">
              <a:buNone/>
            </a:pPr>
            <a:endParaRPr lang="en-US" sz="5000" dirty="0"/>
          </a:p>
          <a:p>
            <a:pPr marL="0" indent="0">
              <a:buNone/>
            </a:pPr>
            <a:r>
              <a:rPr lang="en-US" sz="5000" dirty="0"/>
              <a:t>Do #4 &amp; 6 contradict each other?   </a:t>
            </a:r>
          </a:p>
        </p:txBody>
      </p:sp>
    </p:spTree>
    <p:extLst>
      <p:ext uri="{BB962C8B-B14F-4D97-AF65-F5344CB8AC3E}">
        <p14:creationId xmlns:p14="http://schemas.microsoft.com/office/powerpoint/2010/main" val="64197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3DEC7-ACDA-9649-9946-7EAA744A98AA}"/>
              </a:ext>
            </a:extLst>
          </p:cNvPr>
          <p:cNvSpPr>
            <a:spLocks noGrp="1"/>
          </p:cNvSpPr>
          <p:nvPr>
            <p:ph type="title"/>
          </p:nvPr>
        </p:nvSpPr>
        <p:spPr>
          <a:xfrm>
            <a:off x="2231136" y="31000"/>
            <a:ext cx="7729728" cy="1409493"/>
          </a:xfrm>
        </p:spPr>
        <p:txBody>
          <a:bodyPr>
            <a:normAutofit fontScale="90000"/>
          </a:bodyPr>
          <a:lstStyle/>
          <a:p>
            <a:r>
              <a:rPr lang="en-US" b="1" dirty="0"/>
              <a:t>First Draft of Procedure for Electronic Device Policy Infractions within a school year.</a:t>
            </a:r>
            <a:endParaRPr lang="en-US" dirty="0"/>
          </a:p>
        </p:txBody>
      </p:sp>
      <p:sp>
        <p:nvSpPr>
          <p:cNvPr id="3" name="Content Placeholder 2">
            <a:extLst>
              <a:ext uri="{FF2B5EF4-FFF2-40B4-BE49-F238E27FC236}">
                <a16:creationId xmlns:a16="http://schemas.microsoft.com/office/drawing/2014/main" id="{B7C67F1A-9486-4448-9DFA-EC321E9AEB95}"/>
              </a:ext>
            </a:extLst>
          </p:cNvPr>
          <p:cNvSpPr>
            <a:spLocks noGrp="1"/>
          </p:cNvSpPr>
          <p:nvPr>
            <p:ph idx="1"/>
          </p:nvPr>
        </p:nvSpPr>
        <p:spPr>
          <a:xfrm>
            <a:off x="201478" y="1658320"/>
            <a:ext cx="11809708" cy="5067944"/>
          </a:xfrm>
        </p:spPr>
        <p:txBody>
          <a:bodyPr>
            <a:normAutofit/>
          </a:bodyPr>
          <a:lstStyle/>
          <a:p>
            <a:pPr marL="0" indent="0">
              <a:buNone/>
            </a:pPr>
            <a:r>
              <a:rPr lang="en-US" dirty="0"/>
              <a:t>1.  Infractions of the DPMS cell phone policy will be dealt with in the following way:</a:t>
            </a:r>
          </a:p>
          <a:p>
            <a:pPr marL="0" indent="0">
              <a:buNone/>
            </a:pPr>
            <a:r>
              <a:rPr lang="en-US" dirty="0"/>
              <a:t>	1</a:t>
            </a:r>
            <a:r>
              <a:rPr lang="en-US" baseline="30000" dirty="0"/>
              <a:t>st</a:t>
            </a:r>
            <a:r>
              <a:rPr lang="en-US" dirty="0"/>
              <a:t> infraction – teacher tells the student to put their phone away</a:t>
            </a:r>
          </a:p>
          <a:p>
            <a:pPr marL="0" indent="0">
              <a:buNone/>
            </a:pPr>
            <a:r>
              <a:rPr lang="en-US" dirty="0"/>
              <a:t>	2</a:t>
            </a:r>
            <a:r>
              <a:rPr lang="en-US" baseline="30000" dirty="0"/>
              <a:t>nd</a:t>
            </a:r>
            <a:r>
              <a:rPr lang="en-US" dirty="0"/>
              <a:t> infraction – teacher tells the student to put their phone away or place it on the teachers desk for the remainder of the class period.</a:t>
            </a:r>
          </a:p>
          <a:p>
            <a:pPr marL="0" indent="0">
              <a:buNone/>
            </a:pPr>
            <a:r>
              <a:rPr lang="en-US" dirty="0"/>
              <a:t> </a:t>
            </a:r>
          </a:p>
          <a:p>
            <a:pPr marL="0" indent="0">
              <a:buNone/>
            </a:pPr>
            <a:r>
              <a:rPr lang="en-US" dirty="0"/>
              <a:t>	3</a:t>
            </a:r>
            <a:r>
              <a:rPr lang="en-US" baseline="30000" dirty="0"/>
              <a:t>rd</a:t>
            </a:r>
            <a:r>
              <a:rPr lang="en-US" dirty="0"/>
              <a:t> infraction – teacher confiscates the electronic devices and takes it to the hall monitor or the Administration.  The phone is returned to the student at the end of the day.  The incident is documented.</a:t>
            </a:r>
          </a:p>
          <a:p>
            <a:pPr marL="0" indent="0">
              <a:buNone/>
            </a:pPr>
            <a:r>
              <a:rPr lang="en-US" dirty="0"/>
              <a:t>	4</a:t>
            </a:r>
            <a:r>
              <a:rPr lang="en-US" baseline="30000" dirty="0"/>
              <a:t>th</a:t>
            </a:r>
            <a:r>
              <a:rPr lang="en-US" dirty="0"/>
              <a:t> infraction – teacher confiscates the electronic devices and takes it to the hall monitor or the Administration.  The phone is returned to the student at the end of the day.  The incident is documented.</a:t>
            </a:r>
          </a:p>
          <a:p>
            <a:pPr marL="0" indent="0">
              <a:buNone/>
            </a:pPr>
            <a:r>
              <a:rPr lang="en-US" dirty="0"/>
              <a:t> </a:t>
            </a:r>
          </a:p>
          <a:p>
            <a:pPr marL="0" indent="0">
              <a:buNone/>
            </a:pPr>
            <a:r>
              <a:rPr lang="en-US" dirty="0"/>
              <a:t>	5</a:t>
            </a:r>
            <a:r>
              <a:rPr lang="en-US" baseline="30000" dirty="0"/>
              <a:t>th</a:t>
            </a:r>
            <a:r>
              <a:rPr lang="en-US" dirty="0"/>
              <a:t> infraction – teacher confiscates the electronic devices and takes it to the Administration.  Parents are called and requested to come to school to pick up the phone.  The incident is documented.</a:t>
            </a:r>
          </a:p>
          <a:p>
            <a:pPr marL="0" indent="0">
              <a:buNone/>
            </a:pPr>
            <a:r>
              <a:rPr lang="en-US" dirty="0"/>
              <a:t>	6</a:t>
            </a:r>
            <a:r>
              <a:rPr lang="en-US" baseline="30000" dirty="0"/>
              <a:t>th</a:t>
            </a:r>
            <a:r>
              <a:rPr lang="en-US" dirty="0"/>
              <a:t> + infractions – teacher confiscates the electronic devices and takes it to the Administration.  Parents are called and requested to come to school to pick up the phone.  A lunch detention is assigned.  The incident is documented.</a:t>
            </a:r>
          </a:p>
          <a:p>
            <a:pPr marL="0" indent="0">
              <a:buNone/>
            </a:pPr>
            <a:endParaRPr lang="en-US" dirty="0"/>
          </a:p>
        </p:txBody>
      </p:sp>
    </p:spTree>
    <p:extLst>
      <p:ext uri="{BB962C8B-B14F-4D97-AF65-F5344CB8AC3E}">
        <p14:creationId xmlns:p14="http://schemas.microsoft.com/office/powerpoint/2010/main" val="2210513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9AD9B-04A0-0541-B5F9-903A0BA4FFC1}"/>
              </a:ext>
            </a:extLst>
          </p:cNvPr>
          <p:cNvSpPr>
            <a:spLocks noGrp="1"/>
          </p:cNvSpPr>
          <p:nvPr>
            <p:ph type="title"/>
          </p:nvPr>
        </p:nvSpPr>
        <p:spPr/>
        <p:txBody>
          <a:bodyPr/>
          <a:lstStyle/>
          <a:p>
            <a:r>
              <a:rPr lang="en-US" dirty="0"/>
              <a:t>SNAP Plan Approval</a:t>
            </a:r>
          </a:p>
        </p:txBody>
      </p:sp>
      <p:sp>
        <p:nvSpPr>
          <p:cNvPr id="3" name="Content Placeholder 2">
            <a:extLst>
              <a:ext uri="{FF2B5EF4-FFF2-40B4-BE49-F238E27FC236}">
                <a16:creationId xmlns:a16="http://schemas.microsoft.com/office/drawing/2014/main" id="{12B8C733-DABC-D442-A259-4BAEFFC5D04F}"/>
              </a:ext>
            </a:extLst>
          </p:cNvPr>
          <p:cNvSpPr>
            <a:spLocks noGrp="1"/>
          </p:cNvSpPr>
          <p:nvPr>
            <p:ph idx="1"/>
          </p:nvPr>
        </p:nvSpPr>
        <p:spPr/>
        <p:txBody>
          <a:bodyPr/>
          <a:lstStyle/>
          <a:p>
            <a:r>
              <a:rPr lang="en-US" dirty="0"/>
              <a:t>Randall Seltz</a:t>
            </a:r>
          </a:p>
        </p:txBody>
      </p:sp>
    </p:spTree>
    <p:extLst>
      <p:ext uri="{BB962C8B-B14F-4D97-AF65-F5344CB8AC3E}">
        <p14:creationId xmlns:p14="http://schemas.microsoft.com/office/powerpoint/2010/main" val="2508150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F7592-BA83-B94B-896E-D1E8E7EA542D}"/>
              </a:ext>
            </a:extLst>
          </p:cNvPr>
          <p:cNvSpPr>
            <a:spLocks noGrp="1"/>
          </p:cNvSpPr>
          <p:nvPr>
            <p:ph type="title"/>
          </p:nvPr>
        </p:nvSpPr>
        <p:spPr/>
        <p:txBody>
          <a:bodyPr/>
          <a:lstStyle/>
          <a:p>
            <a:r>
              <a:rPr lang="en-US" dirty="0"/>
              <a:t>Community Feedback</a:t>
            </a:r>
          </a:p>
        </p:txBody>
      </p:sp>
      <p:sp>
        <p:nvSpPr>
          <p:cNvPr id="3" name="Content Placeholder 2">
            <a:extLst>
              <a:ext uri="{FF2B5EF4-FFF2-40B4-BE49-F238E27FC236}">
                <a16:creationId xmlns:a16="http://schemas.microsoft.com/office/drawing/2014/main" id="{5FD831BF-EB85-F647-A10C-6348E9FEEE93}"/>
              </a:ext>
            </a:extLst>
          </p:cNvPr>
          <p:cNvSpPr>
            <a:spLocks noGrp="1"/>
          </p:cNvSpPr>
          <p:nvPr>
            <p:ph idx="1"/>
          </p:nvPr>
        </p:nvSpPr>
        <p:spPr/>
        <p:txBody>
          <a:bodyPr/>
          <a:lstStyle/>
          <a:p>
            <a:r>
              <a:rPr lang="en-US" dirty="0"/>
              <a:t>This was mentioned in the November meeting.  Was this the feedback on the cell phone survey and/or the top 3-5 climate concerns?</a:t>
            </a:r>
          </a:p>
        </p:txBody>
      </p:sp>
    </p:spTree>
    <p:extLst>
      <p:ext uri="{BB962C8B-B14F-4D97-AF65-F5344CB8AC3E}">
        <p14:creationId xmlns:p14="http://schemas.microsoft.com/office/powerpoint/2010/main" val="50533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8C539-0944-494C-B4CA-BCD5A5EB8292}"/>
              </a:ext>
            </a:extLst>
          </p:cNvPr>
          <p:cNvSpPr>
            <a:spLocks noGrp="1"/>
          </p:cNvSpPr>
          <p:nvPr>
            <p:ph type="title"/>
          </p:nvPr>
        </p:nvSpPr>
        <p:spPr/>
        <p:txBody>
          <a:bodyPr/>
          <a:lstStyle/>
          <a:p>
            <a:r>
              <a:rPr lang="en-US" dirty="0"/>
              <a:t>Counselor Update</a:t>
            </a:r>
          </a:p>
        </p:txBody>
      </p:sp>
      <p:sp>
        <p:nvSpPr>
          <p:cNvPr id="3" name="Content Placeholder 2">
            <a:extLst>
              <a:ext uri="{FF2B5EF4-FFF2-40B4-BE49-F238E27FC236}">
                <a16:creationId xmlns:a16="http://schemas.microsoft.com/office/drawing/2014/main" id="{A5483E81-7589-1D41-A931-1D741AB58FB4}"/>
              </a:ext>
            </a:extLst>
          </p:cNvPr>
          <p:cNvSpPr>
            <a:spLocks noGrp="1"/>
          </p:cNvSpPr>
          <p:nvPr>
            <p:ph idx="1"/>
          </p:nvPr>
        </p:nvSpPr>
        <p:spPr/>
        <p:txBody>
          <a:bodyPr/>
          <a:lstStyle/>
          <a:p>
            <a:r>
              <a:rPr lang="en-US" dirty="0"/>
              <a:t>Megan Gebhard</a:t>
            </a:r>
          </a:p>
        </p:txBody>
      </p:sp>
    </p:spTree>
    <p:extLst>
      <p:ext uri="{BB962C8B-B14F-4D97-AF65-F5344CB8AC3E}">
        <p14:creationId xmlns:p14="http://schemas.microsoft.com/office/powerpoint/2010/main" val="2053326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E17CF-637F-AD41-A743-209F2EDC5F6D}"/>
              </a:ext>
            </a:extLst>
          </p:cNvPr>
          <p:cNvSpPr>
            <a:spLocks noGrp="1"/>
          </p:cNvSpPr>
          <p:nvPr>
            <p:ph type="title"/>
          </p:nvPr>
        </p:nvSpPr>
        <p:spPr/>
        <p:txBody>
          <a:bodyPr/>
          <a:lstStyle/>
          <a:p>
            <a:r>
              <a:rPr lang="en-US"/>
              <a:t>Top 4 </a:t>
            </a:r>
            <a:r>
              <a:rPr lang="en-US" dirty="0"/>
              <a:t>Climate Concerns</a:t>
            </a:r>
          </a:p>
        </p:txBody>
      </p:sp>
      <p:sp>
        <p:nvSpPr>
          <p:cNvPr id="3" name="Content Placeholder 2">
            <a:extLst>
              <a:ext uri="{FF2B5EF4-FFF2-40B4-BE49-F238E27FC236}">
                <a16:creationId xmlns:a16="http://schemas.microsoft.com/office/drawing/2014/main" id="{25FECC50-CE2A-4946-857B-0CD398FD59AA}"/>
              </a:ext>
            </a:extLst>
          </p:cNvPr>
          <p:cNvSpPr>
            <a:spLocks noGrp="1"/>
          </p:cNvSpPr>
          <p:nvPr>
            <p:ph idx="1"/>
          </p:nvPr>
        </p:nvSpPr>
        <p:spPr/>
        <p:txBody>
          <a:bodyPr/>
          <a:lstStyle/>
          <a:p>
            <a:pPr marL="0" indent="0">
              <a:buNone/>
            </a:pPr>
            <a:r>
              <a:rPr lang="en-US" dirty="0"/>
              <a:t>1.  Addressing Digital Citizenship- such as cyber-bullying, improper use of cell phones (302 parents)</a:t>
            </a:r>
          </a:p>
          <a:p>
            <a:pPr marL="0" indent="0">
              <a:buNone/>
            </a:pPr>
            <a:r>
              <a:rPr lang="en-US" dirty="0"/>
              <a:t>2.  Adjusting school start time - starting school later (246 parents)</a:t>
            </a:r>
          </a:p>
          <a:p>
            <a:pPr marL="0" indent="0">
              <a:buNone/>
            </a:pPr>
            <a:r>
              <a:rPr lang="en-US" dirty="0"/>
              <a:t>3.  Fostering an environment of inclusivity (213 parents)</a:t>
            </a:r>
          </a:p>
          <a:p>
            <a:pPr marL="0" indent="0">
              <a:buNone/>
            </a:pPr>
            <a:r>
              <a:rPr lang="en-US" dirty="0"/>
              <a:t>4.  Single Entry Point- all visitors entering through the front (138 parents)</a:t>
            </a:r>
          </a:p>
        </p:txBody>
      </p:sp>
    </p:spTree>
    <p:extLst>
      <p:ext uri="{BB962C8B-B14F-4D97-AF65-F5344CB8AC3E}">
        <p14:creationId xmlns:p14="http://schemas.microsoft.com/office/powerpoint/2010/main" val="1197838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F741E-614A-1446-8E4F-942AFEC32C29}"/>
              </a:ext>
            </a:extLst>
          </p:cNvPr>
          <p:cNvSpPr>
            <a:spLocks noGrp="1"/>
          </p:cNvSpPr>
          <p:nvPr>
            <p:ph type="title"/>
          </p:nvPr>
        </p:nvSpPr>
        <p:spPr/>
        <p:txBody>
          <a:bodyPr/>
          <a:lstStyle/>
          <a:p>
            <a:r>
              <a:rPr lang="en-US" dirty="0"/>
              <a:t>Board Update</a:t>
            </a:r>
          </a:p>
        </p:txBody>
      </p:sp>
      <p:sp>
        <p:nvSpPr>
          <p:cNvPr id="3" name="Content Placeholder 2">
            <a:extLst>
              <a:ext uri="{FF2B5EF4-FFF2-40B4-BE49-F238E27FC236}">
                <a16:creationId xmlns:a16="http://schemas.microsoft.com/office/drawing/2014/main" id="{498FB0D0-2E33-EB46-9FB9-1378DC08B85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47461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6D4E-2C3D-0D48-8F5F-D7130C67BF6A}"/>
              </a:ext>
            </a:extLst>
          </p:cNvPr>
          <p:cNvSpPr>
            <a:spLocks noGrp="1"/>
          </p:cNvSpPr>
          <p:nvPr>
            <p:ph type="title"/>
          </p:nvPr>
        </p:nvSpPr>
        <p:spPr/>
        <p:txBody>
          <a:bodyPr/>
          <a:lstStyle/>
          <a:p>
            <a:r>
              <a:rPr lang="en-US" dirty="0"/>
              <a:t>Next Month</a:t>
            </a:r>
            <a:br>
              <a:rPr lang="en-US" dirty="0"/>
            </a:br>
            <a:r>
              <a:rPr lang="en-US" dirty="0"/>
              <a:t>Feb. 12</a:t>
            </a:r>
            <a:r>
              <a:rPr lang="en-US" baseline="30000" dirty="0"/>
              <a:t>th</a:t>
            </a:r>
            <a:r>
              <a:rPr lang="en-US" dirty="0"/>
              <a:t> </a:t>
            </a:r>
          </a:p>
        </p:txBody>
      </p:sp>
      <p:sp>
        <p:nvSpPr>
          <p:cNvPr id="3" name="Content Placeholder 2">
            <a:extLst>
              <a:ext uri="{FF2B5EF4-FFF2-40B4-BE49-F238E27FC236}">
                <a16:creationId xmlns:a16="http://schemas.microsoft.com/office/drawing/2014/main" id="{E136496D-B7E5-9242-A68A-7038671C4966}"/>
              </a:ext>
            </a:extLst>
          </p:cNvPr>
          <p:cNvSpPr>
            <a:spLocks noGrp="1"/>
          </p:cNvSpPr>
          <p:nvPr>
            <p:ph idx="1"/>
          </p:nvPr>
        </p:nvSpPr>
        <p:spPr/>
        <p:txBody>
          <a:bodyPr/>
          <a:lstStyle/>
          <a:p>
            <a:r>
              <a:rPr lang="en-US" dirty="0"/>
              <a:t>Items to be discussed</a:t>
            </a:r>
          </a:p>
          <a:p>
            <a:pPr marL="0" indent="0">
              <a:buNone/>
            </a:pPr>
            <a:r>
              <a:rPr lang="en-US" dirty="0"/>
              <a:t>	Honors ELA &amp; Math – 6</a:t>
            </a:r>
            <a:r>
              <a:rPr lang="en-US" baseline="30000" dirty="0"/>
              <a:t>th</a:t>
            </a:r>
            <a:r>
              <a:rPr lang="en-US" dirty="0"/>
              <a:t> grade</a:t>
            </a:r>
          </a:p>
          <a:p>
            <a:pPr marL="0" indent="0">
              <a:buNone/>
            </a:pPr>
            <a:r>
              <a:rPr lang="en-US" dirty="0"/>
              <a:t>	Landtrust/TSSP</a:t>
            </a:r>
          </a:p>
          <a:p>
            <a:pPr marL="0" indent="0">
              <a:buNone/>
            </a:pPr>
            <a:r>
              <a:rPr lang="en-US" dirty="0"/>
              <a:t>	Electronic Device Policy</a:t>
            </a:r>
          </a:p>
          <a:p>
            <a:pPr marL="0" indent="0">
              <a:buNone/>
            </a:pPr>
            <a:r>
              <a:rPr lang="en-US" dirty="0"/>
              <a:t>	Discuss top 4 climate concerns</a:t>
            </a:r>
          </a:p>
        </p:txBody>
      </p:sp>
    </p:spTree>
    <p:extLst>
      <p:ext uri="{BB962C8B-B14F-4D97-AF65-F5344CB8AC3E}">
        <p14:creationId xmlns:p14="http://schemas.microsoft.com/office/powerpoint/2010/main" val="2574479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EF42F-5131-7E42-89E3-6381C147A93D}"/>
              </a:ext>
            </a:extLst>
          </p:cNvPr>
          <p:cNvSpPr>
            <a:spLocks noGrp="1"/>
          </p:cNvSpPr>
          <p:nvPr>
            <p:ph type="title"/>
          </p:nvPr>
        </p:nvSpPr>
        <p:spPr/>
        <p:txBody>
          <a:bodyPr/>
          <a:lstStyle/>
          <a:p>
            <a:r>
              <a:rPr lang="en-US" dirty="0"/>
              <a:t>Cell Phone </a:t>
            </a:r>
          </a:p>
        </p:txBody>
      </p:sp>
      <p:sp>
        <p:nvSpPr>
          <p:cNvPr id="3" name="Content Placeholder 2">
            <a:extLst>
              <a:ext uri="{FF2B5EF4-FFF2-40B4-BE49-F238E27FC236}">
                <a16:creationId xmlns:a16="http://schemas.microsoft.com/office/drawing/2014/main" id="{995D6596-90E6-804D-A6CF-D88E2413F0C1}"/>
              </a:ext>
            </a:extLst>
          </p:cNvPr>
          <p:cNvSpPr>
            <a:spLocks noGrp="1"/>
          </p:cNvSpPr>
          <p:nvPr>
            <p:ph idx="1"/>
          </p:nvPr>
        </p:nvSpPr>
        <p:spPr/>
        <p:txBody>
          <a:bodyPr>
            <a:normAutofit/>
          </a:bodyPr>
          <a:lstStyle/>
          <a:p>
            <a:r>
              <a:rPr lang="en-US" sz="2400" dirty="0"/>
              <a:t>Lunchtime – Jessica Miller</a:t>
            </a:r>
          </a:p>
          <a:p>
            <a:r>
              <a:rPr lang="en-US" sz="2400" dirty="0"/>
              <a:t>Survey Results – Mary Anderson</a:t>
            </a:r>
          </a:p>
          <a:p>
            <a:r>
              <a:rPr lang="en-US" sz="2400" dirty="0"/>
              <a:t>Policy: First Draft – Mary Anderson</a:t>
            </a:r>
          </a:p>
        </p:txBody>
      </p:sp>
    </p:spTree>
    <p:extLst>
      <p:ext uri="{BB962C8B-B14F-4D97-AF65-F5344CB8AC3E}">
        <p14:creationId xmlns:p14="http://schemas.microsoft.com/office/powerpoint/2010/main" val="3712691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68F32-3AC8-2640-8DEA-7C6781A4C512}"/>
              </a:ext>
            </a:extLst>
          </p:cNvPr>
          <p:cNvSpPr>
            <a:spLocks noGrp="1"/>
          </p:cNvSpPr>
          <p:nvPr>
            <p:ph type="title"/>
          </p:nvPr>
        </p:nvSpPr>
        <p:spPr/>
        <p:txBody>
          <a:bodyPr/>
          <a:lstStyle/>
          <a:p>
            <a:r>
              <a:rPr lang="en-US" dirty="0"/>
              <a:t>Lunchtime – Jessica Miller</a:t>
            </a:r>
            <a:br>
              <a:rPr lang="en-US" dirty="0"/>
            </a:br>
            <a:endParaRPr lang="en-US" dirty="0"/>
          </a:p>
        </p:txBody>
      </p:sp>
      <p:sp>
        <p:nvSpPr>
          <p:cNvPr id="3" name="Content Placeholder 2">
            <a:extLst>
              <a:ext uri="{FF2B5EF4-FFF2-40B4-BE49-F238E27FC236}">
                <a16:creationId xmlns:a16="http://schemas.microsoft.com/office/drawing/2014/main" id="{DB793A9B-9798-FE40-BA66-BAE133CA080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1607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65960-F933-9349-A5B1-7684CDEC39BE}"/>
              </a:ext>
            </a:extLst>
          </p:cNvPr>
          <p:cNvSpPr>
            <a:spLocks noGrp="1"/>
          </p:cNvSpPr>
          <p:nvPr>
            <p:ph type="ctrTitle"/>
          </p:nvPr>
        </p:nvSpPr>
        <p:spPr/>
        <p:txBody>
          <a:bodyPr/>
          <a:lstStyle/>
          <a:p>
            <a:r>
              <a:rPr lang="en-US" dirty="0"/>
              <a:t>Cell Phone Surveys</a:t>
            </a:r>
          </a:p>
        </p:txBody>
      </p:sp>
      <p:sp>
        <p:nvSpPr>
          <p:cNvPr id="3" name="Subtitle 2">
            <a:extLst>
              <a:ext uri="{FF2B5EF4-FFF2-40B4-BE49-F238E27FC236}">
                <a16:creationId xmlns:a16="http://schemas.microsoft.com/office/drawing/2014/main" id="{92A07144-C5A7-6648-A8F2-B1737BE607E5}"/>
              </a:ext>
            </a:extLst>
          </p:cNvPr>
          <p:cNvSpPr>
            <a:spLocks noGrp="1"/>
          </p:cNvSpPr>
          <p:nvPr>
            <p:ph type="subTitle" idx="1"/>
          </p:nvPr>
        </p:nvSpPr>
        <p:spPr/>
        <p:txBody>
          <a:bodyPr/>
          <a:lstStyle/>
          <a:p>
            <a:r>
              <a:rPr lang="en-US" dirty="0">
                <a:solidFill>
                  <a:schemeClr val="bg1"/>
                </a:solidFill>
              </a:rPr>
              <a:t>Parent, Teacher, Student</a:t>
            </a:r>
          </a:p>
        </p:txBody>
      </p:sp>
    </p:spTree>
    <p:extLst>
      <p:ext uri="{BB962C8B-B14F-4D97-AF65-F5344CB8AC3E}">
        <p14:creationId xmlns:p14="http://schemas.microsoft.com/office/powerpoint/2010/main" val="857665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BBE06-DCEF-E04D-8EAB-2CD4123E571A}"/>
              </a:ext>
            </a:extLst>
          </p:cNvPr>
          <p:cNvSpPr>
            <a:spLocks noGrp="1"/>
          </p:cNvSpPr>
          <p:nvPr>
            <p:ph idx="1"/>
          </p:nvPr>
        </p:nvSpPr>
        <p:spPr>
          <a:xfrm>
            <a:off x="2758698" y="260297"/>
            <a:ext cx="8595102" cy="1033923"/>
          </a:xfrm>
        </p:spPr>
        <p:txBody>
          <a:bodyPr>
            <a:normAutofit fontScale="92500" lnSpcReduction="20000"/>
          </a:bodyPr>
          <a:lstStyle/>
          <a:p>
            <a:r>
              <a:rPr lang="en-US" dirty="0"/>
              <a:t>What grade level is your student in? </a:t>
            </a:r>
          </a:p>
          <a:p>
            <a:r>
              <a:rPr lang="en-US" dirty="0"/>
              <a:t>What grade level do you teach?</a:t>
            </a:r>
          </a:p>
          <a:p>
            <a:r>
              <a:rPr lang="en-US" dirty="0"/>
              <a:t>What grade level are you in?</a:t>
            </a:r>
          </a:p>
        </p:txBody>
      </p:sp>
      <p:pic>
        <p:nvPicPr>
          <p:cNvPr id="5" name="Picture 4">
            <a:extLst>
              <a:ext uri="{FF2B5EF4-FFF2-40B4-BE49-F238E27FC236}">
                <a16:creationId xmlns:a16="http://schemas.microsoft.com/office/drawing/2014/main" id="{936A2273-4FF3-8B46-8C76-E9AA52FAB772}"/>
              </a:ext>
            </a:extLst>
          </p:cNvPr>
          <p:cNvPicPr>
            <a:picLocks noChangeAspect="1"/>
          </p:cNvPicPr>
          <p:nvPr/>
        </p:nvPicPr>
        <p:blipFill>
          <a:blip r:embed="rId2"/>
          <a:stretch>
            <a:fillRect/>
          </a:stretch>
        </p:blipFill>
        <p:spPr>
          <a:xfrm>
            <a:off x="6887644" y="1531540"/>
            <a:ext cx="3986892" cy="2239827"/>
          </a:xfrm>
          <a:prstGeom prst="rect">
            <a:avLst/>
          </a:prstGeom>
        </p:spPr>
      </p:pic>
      <p:pic>
        <p:nvPicPr>
          <p:cNvPr id="6" name="Picture 5">
            <a:extLst>
              <a:ext uri="{FF2B5EF4-FFF2-40B4-BE49-F238E27FC236}">
                <a16:creationId xmlns:a16="http://schemas.microsoft.com/office/drawing/2014/main" id="{2DEB1D9F-6A0B-C041-9B4C-5C1544B5CB21}"/>
              </a:ext>
            </a:extLst>
          </p:cNvPr>
          <p:cNvPicPr>
            <a:picLocks noChangeAspect="1"/>
          </p:cNvPicPr>
          <p:nvPr/>
        </p:nvPicPr>
        <p:blipFill>
          <a:blip r:embed="rId3"/>
          <a:stretch>
            <a:fillRect/>
          </a:stretch>
        </p:blipFill>
        <p:spPr>
          <a:xfrm>
            <a:off x="838200" y="1290563"/>
            <a:ext cx="4508500" cy="2324100"/>
          </a:xfrm>
          <a:prstGeom prst="rect">
            <a:avLst/>
          </a:prstGeom>
        </p:spPr>
      </p:pic>
      <p:pic>
        <p:nvPicPr>
          <p:cNvPr id="7" name="Picture 6">
            <a:extLst>
              <a:ext uri="{FF2B5EF4-FFF2-40B4-BE49-F238E27FC236}">
                <a16:creationId xmlns:a16="http://schemas.microsoft.com/office/drawing/2014/main" id="{0BABD71D-1875-5A45-842D-F4F5A41EDF95}"/>
              </a:ext>
            </a:extLst>
          </p:cNvPr>
          <p:cNvPicPr>
            <a:picLocks noChangeAspect="1"/>
          </p:cNvPicPr>
          <p:nvPr/>
        </p:nvPicPr>
        <p:blipFill>
          <a:blip r:embed="rId4"/>
          <a:stretch>
            <a:fillRect/>
          </a:stretch>
        </p:blipFill>
        <p:spPr>
          <a:xfrm>
            <a:off x="3671161" y="4016114"/>
            <a:ext cx="4356961" cy="2576376"/>
          </a:xfrm>
          <a:prstGeom prst="rect">
            <a:avLst/>
          </a:prstGeom>
        </p:spPr>
      </p:pic>
      <p:sp>
        <p:nvSpPr>
          <p:cNvPr id="8" name="TextBox 7">
            <a:extLst>
              <a:ext uri="{FF2B5EF4-FFF2-40B4-BE49-F238E27FC236}">
                <a16:creationId xmlns:a16="http://schemas.microsoft.com/office/drawing/2014/main" id="{3BF2AF3C-9DA1-A14C-96C1-E87FE31F3BCD}"/>
              </a:ext>
            </a:extLst>
          </p:cNvPr>
          <p:cNvSpPr txBox="1"/>
          <p:nvPr/>
        </p:nvSpPr>
        <p:spPr>
          <a:xfrm>
            <a:off x="3239146" y="1379355"/>
            <a:ext cx="1460208" cy="369332"/>
          </a:xfrm>
          <a:prstGeom prst="rect">
            <a:avLst/>
          </a:prstGeom>
          <a:noFill/>
        </p:spPr>
        <p:txBody>
          <a:bodyPr wrap="none" rtlCol="0">
            <a:spAutoFit/>
          </a:bodyPr>
          <a:lstStyle/>
          <a:p>
            <a:r>
              <a:rPr lang="en-US" dirty="0"/>
              <a:t>Parents = 533</a:t>
            </a:r>
          </a:p>
        </p:txBody>
      </p:sp>
      <p:sp>
        <p:nvSpPr>
          <p:cNvPr id="9" name="TextBox 8">
            <a:extLst>
              <a:ext uri="{FF2B5EF4-FFF2-40B4-BE49-F238E27FC236}">
                <a16:creationId xmlns:a16="http://schemas.microsoft.com/office/drawing/2014/main" id="{4E90D718-CF74-5644-A4F6-E5C4C5C64EAF}"/>
              </a:ext>
            </a:extLst>
          </p:cNvPr>
          <p:cNvSpPr txBox="1"/>
          <p:nvPr/>
        </p:nvSpPr>
        <p:spPr>
          <a:xfrm>
            <a:off x="8335504" y="1376773"/>
            <a:ext cx="1458604" cy="369332"/>
          </a:xfrm>
          <a:prstGeom prst="rect">
            <a:avLst/>
          </a:prstGeom>
          <a:noFill/>
        </p:spPr>
        <p:txBody>
          <a:bodyPr wrap="none" rtlCol="0">
            <a:spAutoFit/>
          </a:bodyPr>
          <a:lstStyle/>
          <a:p>
            <a:r>
              <a:rPr lang="en-US" dirty="0"/>
              <a:t>Teachers = 53</a:t>
            </a:r>
          </a:p>
        </p:txBody>
      </p:sp>
      <p:sp>
        <p:nvSpPr>
          <p:cNvPr id="10" name="TextBox 9">
            <a:extLst>
              <a:ext uri="{FF2B5EF4-FFF2-40B4-BE49-F238E27FC236}">
                <a16:creationId xmlns:a16="http://schemas.microsoft.com/office/drawing/2014/main" id="{6FA448B8-21AB-2B4A-98BB-581D9A5F734A}"/>
              </a:ext>
            </a:extLst>
          </p:cNvPr>
          <p:cNvSpPr txBox="1"/>
          <p:nvPr/>
        </p:nvSpPr>
        <p:spPr>
          <a:xfrm>
            <a:off x="5344331" y="3856501"/>
            <a:ext cx="1702197" cy="369332"/>
          </a:xfrm>
          <a:prstGeom prst="rect">
            <a:avLst/>
          </a:prstGeom>
          <a:noFill/>
        </p:spPr>
        <p:txBody>
          <a:bodyPr wrap="none" rtlCol="0">
            <a:spAutoFit/>
          </a:bodyPr>
          <a:lstStyle/>
          <a:p>
            <a:r>
              <a:rPr lang="en-US" dirty="0"/>
              <a:t>Students = 1425</a:t>
            </a:r>
          </a:p>
        </p:txBody>
      </p:sp>
      <p:sp>
        <p:nvSpPr>
          <p:cNvPr id="11" name="TextBox 10">
            <a:extLst>
              <a:ext uri="{FF2B5EF4-FFF2-40B4-BE49-F238E27FC236}">
                <a16:creationId xmlns:a16="http://schemas.microsoft.com/office/drawing/2014/main" id="{08DD3BB6-B258-9342-AE4E-5D35D998F3A6}"/>
              </a:ext>
            </a:extLst>
          </p:cNvPr>
          <p:cNvSpPr txBox="1"/>
          <p:nvPr/>
        </p:nvSpPr>
        <p:spPr>
          <a:xfrm>
            <a:off x="1039678" y="371959"/>
            <a:ext cx="546945" cy="523220"/>
          </a:xfrm>
          <a:prstGeom prst="rect">
            <a:avLst/>
          </a:prstGeom>
          <a:noFill/>
        </p:spPr>
        <p:txBody>
          <a:bodyPr wrap="none" rtlCol="0">
            <a:spAutoFit/>
          </a:bodyPr>
          <a:lstStyle/>
          <a:p>
            <a:r>
              <a:rPr lang="en-US" sz="2800" dirty="0"/>
              <a:t>#1</a:t>
            </a:r>
          </a:p>
        </p:txBody>
      </p:sp>
    </p:spTree>
    <p:extLst>
      <p:ext uri="{BB962C8B-B14F-4D97-AF65-F5344CB8AC3E}">
        <p14:creationId xmlns:p14="http://schemas.microsoft.com/office/powerpoint/2010/main" val="1381659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BBE06-DCEF-E04D-8EAB-2CD4123E571A}"/>
              </a:ext>
            </a:extLst>
          </p:cNvPr>
          <p:cNvSpPr>
            <a:spLocks noGrp="1"/>
          </p:cNvSpPr>
          <p:nvPr>
            <p:ph idx="1"/>
          </p:nvPr>
        </p:nvSpPr>
        <p:spPr>
          <a:xfrm>
            <a:off x="2758698" y="260297"/>
            <a:ext cx="8595102" cy="1033923"/>
          </a:xfrm>
        </p:spPr>
        <p:txBody>
          <a:bodyPr>
            <a:normAutofit fontScale="92500" lnSpcReduction="20000"/>
          </a:bodyPr>
          <a:lstStyle/>
          <a:p>
            <a:r>
              <a:rPr lang="en-US" dirty="0"/>
              <a:t>My child has a SMART phone? </a:t>
            </a:r>
          </a:p>
          <a:p>
            <a:r>
              <a:rPr lang="en-US" dirty="0"/>
              <a:t>Which applies to you? (Core, elective, DLI)</a:t>
            </a:r>
          </a:p>
          <a:p>
            <a:r>
              <a:rPr lang="en-US" dirty="0"/>
              <a:t>I have a SMART phone?</a:t>
            </a:r>
          </a:p>
        </p:txBody>
      </p:sp>
      <p:sp>
        <p:nvSpPr>
          <p:cNvPr id="8" name="TextBox 7">
            <a:extLst>
              <a:ext uri="{FF2B5EF4-FFF2-40B4-BE49-F238E27FC236}">
                <a16:creationId xmlns:a16="http://schemas.microsoft.com/office/drawing/2014/main" id="{3BF2AF3C-9DA1-A14C-96C1-E87FE31F3BCD}"/>
              </a:ext>
            </a:extLst>
          </p:cNvPr>
          <p:cNvSpPr txBox="1"/>
          <p:nvPr/>
        </p:nvSpPr>
        <p:spPr>
          <a:xfrm>
            <a:off x="3239146" y="1379355"/>
            <a:ext cx="1460208" cy="369332"/>
          </a:xfrm>
          <a:prstGeom prst="rect">
            <a:avLst/>
          </a:prstGeom>
          <a:noFill/>
        </p:spPr>
        <p:txBody>
          <a:bodyPr wrap="none" rtlCol="0">
            <a:spAutoFit/>
          </a:bodyPr>
          <a:lstStyle/>
          <a:p>
            <a:r>
              <a:rPr lang="en-US" dirty="0"/>
              <a:t>Parents = 533</a:t>
            </a:r>
          </a:p>
        </p:txBody>
      </p:sp>
      <p:sp>
        <p:nvSpPr>
          <p:cNvPr id="9" name="TextBox 8">
            <a:extLst>
              <a:ext uri="{FF2B5EF4-FFF2-40B4-BE49-F238E27FC236}">
                <a16:creationId xmlns:a16="http://schemas.microsoft.com/office/drawing/2014/main" id="{4E90D718-CF74-5644-A4F6-E5C4C5C64EAF}"/>
              </a:ext>
            </a:extLst>
          </p:cNvPr>
          <p:cNvSpPr txBox="1"/>
          <p:nvPr/>
        </p:nvSpPr>
        <p:spPr>
          <a:xfrm>
            <a:off x="8335504" y="1376773"/>
            <a:ext cx="1458604" cy="369332"/>
          </a:xfrm>
          <a:prstGeom prst="rect">
            <a:avLst/>
          </a:prstGeom>
          <a:noFill/>
        </p:spPr>
        <p:txBody>
          <a:bodyPr wrap="none" rtlCol="0">
            <a:spAutoFit/>
          </a:bodyPr>
          <a:lstStyle/>
          <a:p>
            <a:r>
              <a:rPr lang="en-US" dirty="0"/>
              <a:t>Teachers = 53</a:t>
            </a:r>
          </a:p>
        </p:txBody>
      </p:sp>
      <p:sp>
        <p:nvSpPr>
          <p:cNvPr id="10" name="TextBox 9">
            <a:extLst>
              <a:ext uri="{FF2B5EF4-FFF2-40B4-BE49-F238E27FC236}">
                <a16:creationId xmlns:a16="http://schemas.microsoft.com/office/drawing/2014/main" id="{6FA448B8-21AB-2B4A-98BB-581D9A5F734A}"/>
              </a:ext>
            </a:extLst>
          </p:cNvPr>
          <p:cNvSpPr txBox="1"/>
          <p:nvPr/>
        </p:nvSpPr>
        <p:spPr>
          <a:xfrm>
            <a:off x="5344331" y="3856501"/>
            <a:ext cx="1702197" cy="369332"/>
          </a:xfrm>
          <a:prstGeom prst="rect">
            <a:avLst/>
          </a:prstGeom>
          <a:noFill/>
        </p:spPr>
        <p:txBody>
          <a:bodyPr wrap="none" rtlCol="0">
            <a:spAutoFit/>
          </a:bodyPr>
          <a:lstStyle/>
          <a:p>
            <a:r>
              <a:rPr lang="en-US" dirty="0"/>
              <a:t>Students = 1425</a:t>
            </a:r>
          </a:p>
        </p:txBody>
      </p:sp>
      <p:sp>
        <p:nvSpPr>
          <p:cNvPr id="11" name="TextBox 10">
            <a:extLst>
              <a:ext uri="{FF2B5EF4-FFF2-40B4-BE49-F238E27FC236}">
                <a16:creationId xmlns:a16="http://schemas.microsoft.com/office/drawing/2014/main" id="{08DD3BB6-B258-9342-AE4E-5D35D998F3A6}"/>
              </a:ext>
            </a:extLst>
          </p:cNvPr>
          <p:cNvSpPr txBox="1"/>
          <p:nvPr/>
        </p:nvSpPr>
        <p:spPr>
          <a:xfrm>
            <a:off x="1039678" y="371959"/>
            <a:ext cx="546945" cy="523220"/>
          </a:xfrm>
          <a:prstGeom prst="rect">
            <a:avLst/>
          </a:prstGeom>
          <a:noFill/>
        </p:spPr>
        <p:txBody>
          <a:bodyPr wrap="none" rtlCol="0">
            <a:spAutoFit/>
          </a:bodyPr>
          <a:lstStyle/>
          <a:p>
            <a:r>
              <a:rPr lang="en-US" sz="2800" dirty="0"/>
              <a:t>#2</a:t>
            </a:r>
          </a:p>
        </p:txBody>
      </p:sp>
      <p:pic>
        <p:nvPicPr>
          <p:cNvPr id="2" name="Picture 1">
            <a:extLst>
              <a:ext uri="{FF2B5EF4-FFF2-40B4-BE49-F238E27FC236}">
                <a16:creationId xmlns:a16="http://schemas.microsoft.com/office/drawing/2014/main" id="{B7257071-0988-6D42-9502-032908BC3C56}"/>
              </a:ext>
            </a:extLst>
          </p:cNvPr>
          <p:cNvPicPr>
            <a:picLocks noChangeAspect="1"/>
          </p:cNvPicPr>
          <p:nvPr/>
        </p:nvPicPr>
        <p:blipFill>
          <a:blip r:embed="rId2"/>
          <a:stretch>
            <a:fillRect/>
          </a:stretch>
        </p:blipFill>
        <p:spPr>
          <a:xfrm>
            <a:off x="1127392" y="1723971"/>
            <a:ext cx="3644900" cy="2108200"/>
          </a:xfrm>
          <a:prstGeom prst="rect">
            <a:avLst/>
          </a:prstGeom>
        </p:spPr>
      </p:pic>
      <p:pic>
        <p:nvPicPr>
          <p:cNvPr id="4" name="Picture 3">
            <a:extLst>
              <a:ext uri="{FF2B5EF4-FFF2-40B4-BE49-F238E27FC236}">
                <a16:creationId xmlns:a16="http://schemas.microsoft.com/office/drawing/2014/main" id="{9C4CF2F8-977F-B140-AA32-52C306C56405}"/>
              </a:ext>
            </a:extLst>
          </p:cNvPr>
          <p:cNvPicPr>
            <a:picLocks noChangeAspect="1"/>
          </p:cNvPicPr>
          <p:nvPr/>
        </p:nvPicPr>
        <p:blipFill>
          <a:blip r:embed="rId3"/>
          <a:stretch>
            <a:fillRect/>
          </a:stretch>
        </p:blipFill>
        <p:spPr>
          <a:xfrm>
            <a:off x="7237708" y="1712531"/>
            <a:ext cx="4149385" cy="2079173"/>
          </a:xfrm>
          <a:prstGeom prst="rect">
            <a:avLst/>
          </a:prstGeom>
        </p:spPr>
      </p:pic>
      <p:pic>
        <p:nvPicPr>
          <p:cNvPr id="12" name="Picture 11">
            <a:extLst>
              <a:ext uri="{FF2B5EF4-FFF2-40B4-BE49-F238E27FC236}">
                <a16:creationId xmlns:a16="http://schemas.microsoft.com/office/drawing/2014/main" id="{41454F14-6CA0-C544-AE4B-37483FE5BDB5}"/>
              </a:ext>
            </a:extLst>
          </p:cNvPr>
          <p:cNvPicPr>
            <a:picLocks noChangeAspect="1"/>
          </p:cNvPicPr>
          <p:nvPr/>
        </p:nvPicPr>
        <p:blipFill>
          <a:blip r:embed="rId4"/>
          <a:stretch>
            <a:fillRect/>
          </a:stretch>
        </p:blipFill>
        <p:spPr>
          <a:xfrm>
            <a:off x="3969250" y="4310968"/>
            <a:ext cx="3860446" cy="2278459"/>
          </a:xfrm>
          <a:prstGeom prst="rect">
            <a:avLst/>
          </a:prstGeom>
        </p:spPr>
      </p:pic>
    </p:spTree>
    <p:extLst>
      <p:ext uri="{BB962C8B-B14F-4D97-AF65-F5344CB8AC3E}">
        <p14:creationId xmlns:p14="http://schemas.microsoft.com/office/powerpoint/2010/main" val="4213465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BBE06-DCEF-E04D-8EAB-2CD4123E571A}"/>
              </a:ext>
            </a:extLst>
          </p:cNvPr>
          <p:cNvSpPr>
            <a:spLocks noGrp="1"/>
          </p:cNvSpPr>
          <p:nvPr>
            <p:ph idx="1"/>
          </p:nvPr>
        </p:nvSpPr>
        <p:spPr>
          <a:xfrm>
            <a:off x="2758698" y="260297"/>
            <a:ext cx="8595102" cy="1033923"/>
          </a:xfrm>
        </p:spPr>
        <p:txBody>
          <a:bodyPr>
            <a:normAutofit fontScale="92500" lnSpcReduction="20000"/>
          </a:bodyPr>
          <a:lstStyle/>
          <a:p>
            <a:r>
              <a:rPr lang="en-US" dirty="0"/>
              <a:t>My student brings their phone with them to school? </a:t>
            </a:r>
          </a:p>
          <a:p>
            <a:r>
              <a:rPr lang="en-US" dirty="0"/>
              <a:t>Left blank</a:t>
            </a:r>
          </a:p>
          <a:p>
            <a:r>
              <a:rPr lang="en-US" dirty="0"/>
              <a:t>I bring my phone with me to school?</a:t>
            </a:r>
          </a:p>
        </p:txBody>
      </p:sp>
      <p:sp>
        <p:nvSpPr>
          <p:cNvPr id="8" name="TextBox 7">
            <a:extLst>
              <a:ext uri="{FF2B5EF4-FFF2-40B4-BE49-F238E27FC236}">
                <a16:creationId xmlns:a16="http://schemas.microsoft.com/office/drawing/2014/main" id="{3BF2AF3C-9DA1-A14C-96C1-E87FE31F3BCD}"/>
              </a:ext>
            </a:extLst>
          </p:cNvPr>
          <p:cNvSpPr txBox="1"/>
          <p:nvPr/>
        </p:nvSpPr>
        <p:spPr>
          <a:xfrm>
            <a:off x="3239146" y="1379355"/>
            <a:ext cx="1460208" cy="369332"/>
          </a:xfrm>
          <a:prstGeom prst="rect">
            <a:avLst/>
          </a:prstGeom>
          <a:noFill/>
        </p:spPr>
        <p:txBody>
          <a:bodyPr wrap="none" rtlCol="0">
            <a:spAutoFit/>
          </a:bodyPr>
          <a:lstStyle/>
          <a:p>
            <a:r>
              <a:rPr lang="en-US" dirty="0"/>
              <a:t>Parents = 533</a:t>
            </a:r>
          </a:p>
        </p:txBody>
      </p:sp>
      <p:sp>
        <p:nvSpPr>
          <p:cNvPr id="9" name="TextBox 8">
            <a:extLst>
              <a:ext uri="{FF2B5EF4-FFF2-40B4-BE49-F238E27FC236}">
                <a16:creationId xmlns:a16="http://schemas.microsoft.com/office/drawing/2014/main" id="{4E90D718-CF74-5644-A4F6-E5C4C5C64EAF}"/>
              </a:ext>
            </a:extLst>
          </p:cNvPr>
          <p:cNvSpPr txBox="1"/>
          <p:nvPr/>
        </p:nvSpPr>
        <p:spPr>
          <a:xfrm>
            <a:off x="8335504" y="1376773"/>
            <a:ext cx="1458604" cy="369332"/>
          </a:xfrm>
          <a:prstGeom prst="rect">
            <a:avLst/>
          </a:prstGeom>
          <a:noFill/>
        </p:spPr>
        <p:txBody>
          <a:bodyPr wrap="none" rtlCol="0">
            <a:spAutoFit/>
          </a:bodyPr>
          <a:lstStyle/>
          <a:p>
            <a:r>
              <a:rPr lang="en-US" dirty="0"/>
              <a:t>Teachers = 53</a:t>
            </a:r>
          </a:p>
        </p:txBody>
      </p:sp>
      <p:sp>
        <p:nvSpPr>
          <p:cNvPr id="10" name="TextBox 9">
            <a:extLst>
              <a:ext uri="{FF2B5EF4-FFF2-40B4-BE49-F238E27FC236}">
                <a16:creationId xmlns:a16="http://schemas.microsoft.com/office/drawing/2014/main" id="{6FA448B8-21AB-2B4A-98BB-581D9A5F734A}"/>
              </a:ext>
            </a:extLst>
          </p:cNvPr>
          <p:cNvSpPr txBox="1"/>
          <p:nvPr/>
        </p:nvSpPr>
        <p:spPr>
          <a:xfrm>
            <a:off x="5344331" y="3856501"/>
            <a:ext cx="1702197" cy="369332"/>
          </a:xfrm>
          <a:prstGeom prst="rect">
            <a:avLst/>
          </a:prstGeom>
          <a:noFill/>
        </p:spPr>
        <p:txBody>
          <a:bodyPr wrap="none" rtlCol="0">
            <a:spAutoFit/>
          </a:bodyPr>
          <a:lstStyle/>
          <a:p>
            <a:r>
              <a:rPr lang="en-US" dirty="0"/>
              <a:t>Students = 1425</a:t>
            </a:r>
          </a:p>
        </p:txBody>
      </p:sp>
      <p:sp>
        <p:nvSpPr>
          <p:cNvPr id="11" name="TextBox 10">
            <a:extLst>
              <a:ext uri="{FF2B5EF4-FFF2-40B4-BE49-F238E27FC236}">
                <a16:creationId xmlns:a16="http://schemas.microsoft.com/office/drawing/2014/main" id="{08DD3BB6-B258-9342-AE4E-5D35D998F3A6}"/>
              </a:ext>
            </a:extLst>
          </p:cNvPr>
          <p:cNvSpPr txBox="1"/>
          <p:nvPr/>
        </p:nvSpPr>
        <p:spPr>
          <a:xfrm>
            <a:off x="1039678" y="371959"/>
            <a:ext cx="546945" cy="523220"/>
          </a:xfrm>
          <a:prstGeom prst="rect">
            <a:avLst/>
          </a:prstGeom>
          <a:noFill/>
        </p:spPr>
        <p:txBody>
          <a:bodyPr wrap="none" rtlCol="0">
            <a:spAutoFit/>
          </a:bodyPr>
          <a:lstStyle/>
          <a:p>
            <a:r>
              <a:rPr lang="en-US" sz="2800" dirty="0"/>
              <a:t>#3</a:t>
            </a:r>
          </a:p>
        </p:txBody>
      </p:sp>
      <p:pic>
        <p:nvPicPr>
          <p:cNvPr id="2" name="Picture 1">
            <a:extLst>
              <a:ext uri="{FF2B5EF4-FFF2-40B4-BE49-F238E27FC236}">
                <a16:creationId xmlns:a16="http://schemas.microsoft.com/office/drawing/2014/main" id="{A4C8AE3F-6AE9-8042-96B0-D4A87EE72D12}"/>
              </a:ext>
            </a:extLst>
          </p:cNvPr>
          <p:cNvPicPr>
            <a:picLocks noChangeAspect="1"/>
          </p:cNvPicPr>
          <p:nvPr/>
        </p:nvPicPr>
        <p:blipFill>
          <a:blip r:embed="rId2"/>
          <a:stretch>
            <a:fillRect/>
          </a:stretch>
        </p:blipFill>
        <p:spPr>
          <a:xfrm>
            <a:off x="1715361" y="1725838"/>
            <a:ext cx="3911600" cy="1993900"/>
          </a:xfrm>
          <a:prstGeom prst="rect">
            <a:avLst/>
          </a:prstGeom>
        </p:spPr>
      </p:pic>
      <p:pic>
        <p:nvPicPr>
          <p:cNvPr id="4" name="Picture 3">
            <a:extLst>
              <a:ext uri="{FF2B5EF4-FFF2-40B4-BE49-F238E27FC236}">
                <a16:creationId xmlns:a16="http://schemas.microsoft.com/office/drawing/2014/main" id="{1ACC0B0E-357F-CE4C-A02C-A75E14C0552C}"/>
              </a:ext>
            </a:extLst>
          </p:cNvPr>
          <p:cNvPicPr>
            <a:picLocks noChangeAspect="1"/>
          </p:cNvPicPr>
          <p:nvPr/>
        </p:nvPicPr>
        <p:blipFill>
          <a:blip r:embed="rId3"/>
          <a:stretch>
            <a:fillRect/>
          </a:stretch>
        </p:blipFill>
        <p:spPr>
          <a:xfrm>
            <a:off x="4197455" y="4407929"/>
            <a:ext cx="3513919" cy="1874090"/>
          </a:xfrm>
          <a:prstGeom prst="rect">
            <a:avLst/>
          </a:prstGeom>
        </p:spPr>
      </p:pic>
    </p:spTree>
    <p:extLst>
      <p:ext uri="{BB962C8B-B14F-4D97-AF65-F5344CB8AC3E}">
        <p14:creationId xmlns:p14="http://schemas.microsoft.com/office/powerpoint/2010/main" val="2707590331"/>
      </p:ext>
    </p:extLst>
  </p:cSld>
  <p:clrMapOvr>
    <a:masterClrMapping/>
  </p:clrMapOvr>
</p:sld>
</file>

<file path=ppt/theme/theme1.xml><?xml version="1.0" encoding="utf-8"?>
<a:theme xmlns:a="http://schemas.openxmlformats.org/drawingml/2006/main" name="Parcel">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{BDD0A8CD-2EDD-E94D-8EC4-21A688DCDDB2}tf10001120</Template>
  <TotalTime>195</TotalTime>
  <Words>1851</Words>
  <Application>Microsoft Macintosh PowerPoint</Application>
  <PresentationFormat>Widescreen</PresentationFormat>
  <Paragraphs>191</Paragraphs>
  <Slides>32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Gill Sans MT</vt:lpstr>
      <vt:lpstr>Parcel</vt:lpstr>
      <vt:lpstr>SCC Meeting</vt:lpstr>
      <vt:lpstr>Welcome &amp;  Approval of November Minutes</vt:lpstr>
      <vt:lpstr>Counselor Update</vt:lpstr>
      <vt:lpstr>Cell Phone </vt:lpstr>
      <vt:lpstr>Lunchtime – Jessica Miller </vt:lpstr>
      <vt:lpstr>Cell Phone Surveys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away</vt:lpstr>
      <vt:lpstr>Directives to DPMS from  Board Policy 500.6 </vt:lpstr>
      <vt:lpstr> First Draft of  DPMS Cell Phone Policy </vt:lpstr>
      <vt:lpstr>First Draft of Procedure for Electronic Device Policy Infractions within a school year.</vt:lpstr>
      <vt:lpstr>SNAP Plan Approval</vt:lpstr>
      <vt:lpstr>Community Feedback</vt:lpstr>
      <vt:lpstr>Top 4 Climate Concerns</vt:lpstr>
      <vt:lpstr>Board Update</vt:lpstr>
      <vt:lpstr>Next Month Feb. 12th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SCC Meeting</dc:title>
  <dc:creator>Mary Anderson</dc:creator>
  <cp:lastModifiedBy>Mary Anderson</cp:lastModifiedBy>
  <cp:revision>12</cp:revision>
  <dcterms:created xsi:type="dcterms:W3CDTF">2020-01-07T14:17:36Z</dcterms:created>
  <dcterms:modified xsi:type="dcterms:W3CDTF">2020-01-08T23:46:58Z</dcterms:modified>
</cp:coreProperties>
</file>